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9" r:id="rId3"/>
    <p:sldId id="260" r:id="rId4"/>
    <p:sldId id="270" r:id="rId5"/>
    <p:sldId id="307" r:id="rId6"/>
    <p:sldId id="261" r:id="rId7"/>
    <p:sldId id="262" r:id="rId8"/>
    <p:sldId id="311" r:id="rId9"/>
    <p:sldId id="312" r:id="rId10"/>
    <p:sldId id="304" r:id="rId11"/>
    <p:sldId id="303" r:id="rId12"/>
    <p:sldId id="306" r:id="rId13"/>
    <p:sldId id="314" r:id="rId14"/>
    <p:sldId id="313" r:id="rId15"/>
    <p:sldId id="271" r:id="rId16"/>
    <p:sldId id="274"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310" r:id="rId32"/>
    <p:sldId id="273" r:id="rId33"/>
    <p:sldId id="276" r:id="rId34"/>
    <p:sldId id="277" r:id="rId35"/>
    <p:sldId id="278" r:id="rId36"/>
    <p:sldId id="279" r:id="rId37"/>
    <p:sldId id="280" r:id="rId38"/>
    <p:sldId id="281" r:id="rId39"/>
    <p:sldId id="296" r:id="rId40"/>
    <p:sldId id="297" r:id="rId41"/>
    <p:sldId id="308" r:id="rId42"/>
    <p:sldId id="298" r:id="rId43"/>
    <p:sldId id="299" r:id="rId44"/>
    <p:sldId id="300" r:id="rId45"/>
    <p:sldId id="301" r:id="rId46"/>
    <p:sldId id="409" r:id="rId47"/>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120" d="100"/>
          <a:sy n="120" d="100"/>
        </p:scale>
        <p:origin x="11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EA28DE8-F20E-45D0-B25C-07A4B1E11232}" type="slidenum">
              <a:rPr lang="en-US" altLang="zh-CN"/>
              <a:pPr>
                <a:defRPr/>
              </a:pPr>
              <a:t>‹#›</a:t>
            </a:fld>
            <a:endParaRPr lang="en-US" altLang="zh-CN"/>
          </a:p>
        </p:txBody>
      </p:sp>
    </p:spTree>
    <p:extLst>
      <p:ext uri="{BB962C8B-B14F-4D97-AF65-F5344CB8AC3E}">
        <p14:creationId xmlns:p14="http://schemas.microsoft.com/office/powerpoint/2010/main" val="1417759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694C148-09C8-4E8B-8276-65466F901EFA}" type="slidenum">
              <a:rPr lang="en-US" altLang="zh-CN"/>
              <a:pPr>
                <a:defRPr/>
              </a:pPr>
              <a:t>‹#›</a:t>
            </a:fld>
            <a:endParaRPr lang="en-US" altLang="zh-CN"/>
          </a:p>
        </p:txBody>
      </p:sp>
    </p:spTree>
    <p:extLst>
      <p:ext uri="{BB962C8B-B14F-4D97-AF65-F5344CB8AC3E}">
        <p14:creationId xmlns:p14="http://schemas.microsoft.com/office/powerpoint/2010/main" val="1377561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BB3A830-F3B7-4B92-B56A-A09389AED16A}" type="slidenum">
              <a:rPr lang="en-US" altLang="zh-CN"/>
              <a:pPr>
                <a:defRPr/>
              </a:pPr>
              <a:t>‹#›</a:t>
            </a:fld>
            <a:endParaRPr lang="en-US" altLang="zh-CN"/>
          </a:p>
        </p:txBody>
      </p:sp>
    </p:spTree>
    <p:extLst>
      <p:ext uri="{BB962C8B-B14F-4D97-AF65-F5344CB8AC3E}">
        <p14:creationId xmlns:p14="http://schemas.microsoft.com/office/powerpoint/2010/main" val="295833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34AD8CB-DE8D-4F6F-AB2A-299879B8D2E6}" type="slidenum">
              <a:rPr lang="en-US" altLang="zh-CN"/>
              <a:pPr>
                <a:defRPr/>
              </a:pPr>
              <a:t>‹#›</a:t>
            </a:fld>
            <a:endParaRPr lang="en-US" altLang="zh-CN"/>
          </a:p>
        </p:txBody>
      </p:sp>
    </p:spTree>
    <p:extLst>
      <p:ext uri="{BB962C8B-B14F-4D97-AF65-F5344CB8AC3E}">
        <p14:creationId xmlns:p14="http://schemas.microsoft.com/office/powerpoint/2010/main" val="3323686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577B052-4100-4059-A29C-1C0E71CAF020}" type="slidenum">
              <a:rPr lang="en-US" altLang="zh-CN"/>
              <a:pPr>
                <a:defRPr/>
              </a:pPr>
              <a:t>‹#›</a:t>
            </a:fld>
            <a:endParaRPr lang="en-US" altLang="zh-CN"/>
          </a:p>
        </p:txBody>
      </p:sp>
    </p:spTree>
    <p:extLst>
      <p:ext uri="{BB962C8B-B14F-4D97-AF65-F5344CB8AC3E}">
        <p14:creationId xmlns:p14="http://schemas.microsoft.com/office/powerpoint/2010/main" val="185315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37F576B-4D82-4B85-8D79-71D134982B41}" type="slidenum">
              <a:rPr lang="en-US" altLang="zh-CN"/>
              <a:pPr>
                <a:defRPr/>
              </a:pPr>
              <a:t>‹#›</a:t>
            </a:fld>
            <a:endParaRPr lang="en-US" altLang="zh-CN"/>
          </a:p>
        </p:txBody>
      </p:sp>
    </p:spTree>
    <p:extLst>
      <p:ext uri="{BB962C8B-B14F-4D97-AF65-F5344CB8AC3E}">
        <p14:creationId xmlns:p14="http://schemas.microsoft.com/office/powerpoint/2010/main" val="596315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ED603DB-5B9C-4393-8338-84BF0812619E}" type="slidenum">
              <a:rPr lang="en-US" altLang="zh-CN"/>
              <a:pPr>
                <a:defRPr/>
              </a:pPr>
              <a:t>‹#›</a:t>
            </a:fld>
            <a:endParaRPr lang="en-US" altLang="zh-CN"/>
          </a:p>
        </p:txBody>
      </p:sp>
    </p:spTree>
    <p:extLst>
      <p:ext uri="{BB962C8B-B14F-4D97-AF65-F5344CB8AC3E}">
        <p14:creationId xmlns:p14="http://schemas.microsoft.com/office/powerpoint/2010/main" val="629225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78E9CBF-C691-486B-9DD2-DF8C86434396}" type="slidenum">
              <a:rPr lang="en-US" altLang="zh-CN"/>
              <a:pPr>
                <a:defRPr/>
              </a:pPr>
              <a:t>‹#›</a:t>
            </a:fld>
            <a:endParaRPr lang="en-US" altLang="zh-CN"/>
          </a:p>
        </p:txBody>
      </p:sp>
    </p:spTree>
    <p:extLst>
      <p:ext uri="{BB962C8B-B14F-4D97-AF65-F5344CB8AC3E}">
        <p14:creationId xmlns:p14="http://schemas.microsoft.com/office/powerpoint/2010/main" val="202792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45479EA4-D967-4A1D-9E53-307179382E26}" type="slidenum">
              <a:rPr lang="en-US" altLang="zh-CN"/>
              <a:pPr>
                <a:defRPr/>
              </a:pPr>
              <a:t>‹#›</a:t>
            </a:fld>
            <a:endParaRPr lang="en-US" altLang="zh-CN"/>
          </a:p>
        </p:txBody>
      </p:sp>
    </p:spTree>
    <p:extLst>
      <p:ext uri="{BB962C8B-B14F-4D97-AF65-F5344CB8AC3E}">
        <p14:creationId xmlns:p14="http://schemas.microsoft.com/office/powerpoint/2010/main" val="419129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89FA1B6-F202-45C7-8827-5980607E2F02}" type="slidenum">
              <a:rPr lang="en-US" altLang="zh-CN"/>
              <a:pPr>
                <a:defRPr/>
              </a:pPr>
              <a:t>‹#›</a:t>
            </a:fld>
            <a:endParaRPr lang="en-US" altLang="zh-CN"/>
          </a:p>
        </p:txBody>
      </p:sp>
    </p:spTree>
    <p:extLst>
      <p:ext uri="{BB962C8B-B14F-4D97-AF65-F5344CB8AC3E}">
        <p14:creationId xmlns:p14="http://schemas.microsoft.com/office/powerpoint/2010/main" val="753360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CE93823-BF3E-4229-A920-2BEEA64E4A03}" type="slidenum">
              <a:rPr lang="en-US" altLang="zh-CN"/>
              <a:pPr>
                <a:defRPr/>
              </a:pPr>
              <a:t>‹#›</a:t>
            </a:fld>
            <a:endParaRPr lang="en-US" altLang="zh-CN"/>
          </a:p>
        </p:txBody>
      </p:sp>
    </p:spTree>
    <p:extLst>
      <p:ext uri="{BB962C8B-B14F-4D97-AF65-F5344CB8AC3E}">
        <p14:creationId xmlns:p14="http://schemas.microsoft.com/office/powerpoint/2010/main" val="1809210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4294967295"/>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pPr>
              <a:defRPr/>
            </a:pPr>
            <a:fld id="{A2D95267-06A0-459A-889E-F3D6345D46AD}" type="slidenum">
              <a:rPr lang="en-US" altLang="zh-CN"/>
              <a:pPr>
                <a:defRPr/>
              </a:pPr>
              <a:t>‹#›</a:t>
            </a:fld>
            <a:endParaRPr lang="en-US" altLang="zh-CN"/>
          </a:p>
        </p:txBody>
      </p:sp>
    </p:spTree>
    <p:extLst>
      <p:ext uri="{BB962C8B-B14F-4D97-AF65-F5344CB8AC3E}">
        <p14:creationId xmlns:p14="http://schemas.microsoft.com/office/powerpoint/2010/main" val="860680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3"/>
          <p:cNvSpPr>
            <a:spLocks noChangeArrowheads="1"/>
          </p:cNvSpPr>
          <p:nvPr/>
        </p:nvSpPr>
        <p:spPr bwMode="auto">
          <a:xfrm>
            <a:off x="1554163" y="2039939"/>
            <a:ext cx="9085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buNone/>
            </a:pPr>
            <a:r>
              <a:rPr lang="en-US" altLang="zh-CN" sz="2800" b="1" dirty="0">
                <a:solidFill>
                  <a:srgbClr val="000000"/>
                </a:solidFill>
              </a:rPr>
              <a:t>Universal Hydraulic Disconnect</a:t>
            </a:r>
          </a:p>
        </p:txBody>
      </p:sp>
      <p:pic>
        <p:nvPicPr>
          <p:cNvPr id="5" name="Picture 4">
            <a:extLst>
              <a:ext uri="{FF2B5EF4-FFF2-40B4-BE49-F238E27FC236}">
                <a16:creationId xmlns:a16="http://schemas.microsoft.com/office/drawing/2014/main" id="{55A1BF38-245A-43E0-B286-1ABAED2D5E85}"/>
              </a:ext>
            </a:extLst>
          </p:cNvPr>
          <p:cNvPicPr>
            <a:picLocks noChangeAspect="1"/>
          </p:cNvPicPr>
          <p:nvPr/>
        </p:nvPicPr>
        <p:blipFill>
          <a:blip r:embed="rId2"/>
          <a:stretch>
            <a:fillRect/>
          </a:stretch>
        </p:blipFill>
        <p:spPr>
          <a:xfrm>
            <a:off x="0" y="0"/>
            <a:ext cx="12191999" cy="1498878"/>
          </a:xfrm>
          <a:prstGeom prst="rect">
            <a:avLst/>
          </a:prstGeom>
        </p:spPr>
      </p:pic>
      <p:sp>
        <p:nvSpPr>
          <p:cNvPr id="6" name="Text Box 14">
            <a:extLst>
              <a:ext uri="{FF2B5EF4-FFF2-40B4-BE49-F238E27FC236}">
                <a16:creationId xmlns:a16="http://schemas.microsoft.com/office/drawing/2014/main" id="{2A727C2F-1933-4F84-BC4C-FE6EA02FE162}"/>
              </a:ext>
            </a:extLst>
          </p:cNvPr>
          <p:cNvSpPr txBox="1">
            <a:spLocks noChangeArrowheads="1"/>
          </p:cNvSpPr>
          <p:nvPr/>
        </p:nvSpPr>
        <p:spPr bwMode="auto">
          <a:xfrm>
            <a:off x="1552575" y="5251082"/>
            <a:ext cx="9083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fontAlgn="base">
              <a:spcBef>
                <a:spcPct val="50000"/>
              </a:spcBef>
              <a:spcAft>
                <a:spcPct val="0"/>
              </a:spcAft>
              <a:buNone/>
            </a:pPr>
            <a:r>
              <a:rPr lang="en-US" altLang="zh-CN" sz="1600" b="1" dirty="0">
                <a:solidFill>
                  <a:srgbClr val="000000"/>
                </a:solidFill>
                <a:latin typeface="+mn-lt"/>
                <a:ea typeface="SimHei" pitchFamily="49" charset="-122"/>
              </a:rPr>
              <a:t>Publisher: Jalal Al Ali</a:t>
            </a:r>
          </a:p>
        </p:txBody>
      </p:sp>
      <p:sp>
        <p:nvSpPr>
          <p:cNvPr id="7" name="Text Box 12">
            <a:extLst>
              <a:ext uri="{FF2B5EF4-FFF2-40B4-BE49-F238E27FC236}">
                <a16:creationId xmlns:a16="http://schemas.microsoft.com/office/drawing/2014/main" id="{FE9CDF15-D8BD-4F3C-A48C-4A377C5AE9BF}"/>
              </a:ext>
            </a:extLst>
          </p:cNvPr>
          <p:cNvSpPr txBox="1">
            <a:spLocks noChangeArrowheads="1"/>
          </p:cNvSpPr>
          <p:nvPr/>
        </p:nvSpPr>
        <p:spPr bwMode="auto">
          <a:xfrm>
            <a:off x="1552575" y="5786438"/>
            <a:ext cx="908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fontAlgn="base">
              <a:spcBef>
                <a:spcPct val="0"/>
              </a:spcBef>
              <a:spcAft>
                <a:spcPct val="0"/>
              </a:spcAft>
              <a:buNone/>
            </a:pPr>
            <a:r>
              <a:rPr lang="en-US" altLang="zh-CN" sz="2000" dirty="0">
                <a:solidFill>
                  <a:srgbClr val="000000"/>
                </a:solidFill>
                <a:latin typeface="方正黑体简体" pitchFamily="2" charset="-122"/>
                <a:ea typeface="方正黑体简体" pitchFamily="2" charset="-122"/>
              </a:rPr>
              <a:t>2018.11</a:t>
            </a:r>
          </a:p>
        </p:txBody>
      </p:sp>
    </p:spTree>
    <p:extLst>
      <p:ext uri="{BB962C8B-B14F-4D97-AF65-F5344CB8AC3E}">
        <p14:creationId xmlns:p14="http://schemas.microsoft.com/office/powerpoint/2010/main" val="2605987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A96C7-0B06-4A01-A054-9F308C96D074}"/>
              </a:ext>
            </a:extLst>
          </p:cNvPr>
          <p:cNvPicPr>
            <a:picLocks noChangeAspect="1"/>
          </p:cNvPicPr>
          <p:nvPr/>
        </p:nvPicPr>
        <p:blipFill>
          <a:blip r:embed="rId2"/>
          <a:stretch>
            <a:fillRect/>
          </a:stretch>
        </p:blipFill>
        <p:spPr>
          <a:xfrm>
            <a:off x="0" y="0"/>
            <a:ext cx="12191999" cy="1498878"/>
          </a:xfrm>
          <a:prstGeom prst="rect">
            <a:avLst/>
          </a:prstGeom>
        </p:spPr>
      </p:pic>
      <p:pic>
        <p:nvPicPr>
          <p:cNvPr id="4" name="Picture 3">
            <a:extLst>
              <a:ext uri="{FF2B5EF4-FFF2-40B4-BE49-F238E27FC236}">
                <a16:creationId xmlns:a16="http://schemas.microsoft.com/office/drawing/2014/main" id="{794339A2-AA98-43D3-AD00-36BE7AABB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05" y="2497176"/>
            <a:ext cx="11424790" cy="3398353"/>
          </a:xfrm>
          <a:prstGeom prst="rect">
            <a:avLst/>
          </a:prstGeom>
        </p:spPr>
      </p:pic>
    </p:spTree>
    <p:extLst>
      <p:ext uri="{BB962C8B-B14F-4D97-AF65-F5344CB8AC3E}">
        <p14:creationId xmlns:p14="http://schemas.microsoft.com/office/powerpoint/2010/main" val="3386772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A96C7-0B06-4A01-A054-9F308C96D074}"/>
              </a:ext>
            </a:extLst>
          </p:cNvPr>
          <p:cNvPicPr>
            <a:picLocks noChangeAspect="1"/>
          </p:cNvPicPr>
          <p:nvPr/>
        </p:nvPicPr>
        <p:blipFill>
          <a:blip r:embed="rId2"/>
          <a:stretch>
            <a:fillRect/>
          </a:stretch>
        </p:blipFill>
        <p:spPr>
          <a:xfrm>
            <a:off x="0" y="0"/>
            <a:ext cx="12191999" cy="1498878"/>
          </a:xfrm>
          <a:prstGeom prst="rect">
            <a:avLst/>
          </a:prstGeom>
        </p:spPr>
      </p:pic>
      <p:pic>
        <p:nvPicPr>
          <p:cNvPr id="4" name="Picture 3">
            <a:extLst>
              <a:ext uri="{FF2B5EF4-FFF2-40B4-BE49-F238E27FC236}">
                <a16:creationId xmlns:a16="http://schemas.microsoft.com/office/drawing/2014/main" id="{8266117F-006F-4F77-8668-07BAF7775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84" y="1564330"/>
            <a:ext cx="11320630" cy="5272154"/>
          </a:xfrm>
          <a:prstGeom prst="rect">
            <a:avLst/>
          </a:prstGeom>
        </p:spPr>
      </p:pic>
    </p:spTree>
    <p:extLst>
      <p:ext uri="{BB962C8B-B14F-4D97-AF65-F5344CB8AC3E}">
        <p14:creationId xmlns:p14="http://schemas.microsoft.com/office/powerpoint/2010/main" val="427237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A96C7-0B06-4A01-A054-9F308C96D074}"/>
              </a:ext>
            </a:extLst>
          </p:cNvPr>
          <p:cNvPicPr>
            <a:picLocks noChangeAspect="1"/>
          </p:cNvPicPr>
          <p:nvPr/>
        </p:nvPicPr>
        <p:blipFill>
          <a:blip r:embed="rId2"/>
          <a:stretch>
            <a:fillRect/>
          </a:stretch>
        </p:blipFill>
        <p:spPr>
          <a:xfrm>
            <a:off x="0" y="0"/>
            <a:ext cx="12191999" cy="1498878"/>
          </a:xfrm>
          <a:prstGeom prst="rect">
            <a:avLst/>
          </a:prstGeom>
        </p:spPr>
      </p:pic>
      <p:graphicFrame>
        <p:nvGraphicFramePr>
          <p:cNvPr id="3" name="Table 2">
            <a:extLst>
              <a:ext uri="{FF2B5EF4-FFF2-40B4-BE49-F238E27FC236}">
                <a16:creationId xmlns:a16="http://schemas.microsoft.com/office/drawing/2014/main" id="{EB04FDEC-DDD9-42D5-86B2-DFEB118AD9C9}"/>
              </a:ext>
            </a:extLst>
          </p:cNvPr>
          <p:cNvGraphicFramePr>
            <a:graphicFrameLocks noGrp="1"/>
          </p:cNvGraphicFramePr>
          <p:nvPr>
            <p:extLst>
              <p:ext uri="{D42A27DB-BD31-4B8C-83A1-F6EECF244321}">
                <p14:modId xmlns:p14="http://schemas.microsoft.com/office/powerpoint/2010/main" val="2233325258"/>
              </p:ext>
            </p:extLst>
          </p:nvPr>
        </p:nvGraphicFramePr>
        <p:xfrm>
          <a:off x="625735" y="1574183"/>
          <a:ext cx="5175618" cy="5160101"/>
        </p:xfrm>
        <a:graphic>
          <a:graphicData uri="http://schemas.openxmlformats.org/drawingml/2006/table">
            <a:tbl>
              <a:tblPr rtl="1" firstRow="1" bandRow="1">
                <a:tableStyleId>{5C22544A-7EE6-4342-B048-85BDC9FD1C3A}</a:tableStyleId>
              </a:tblPr>
              <a:tblGrid>
                <a:gridCol w="1093065">
                  <a:extLst>
                    <a:ext uri="{9D8B030D-6E8A-4147-A177-3AD203B41FA5}">
                      <a16:colId xmlns:a16="http://schemas.microsoft.com/office/drawing/2014/main" val="268416579"/>
                    </a:ext>
                  </a:extLst>
                </a:gridCol>
                <a:gridCol w="3289221">
                  <a:extLst>
                    <a:ext uri="{9D8B030D-6E8A-4147-A177-3AD203B41FA5}">
                      <a16:colId xmlns:a16="http://schemas.microsoft.com/office/drawing/2014/main" val="3544053467"/>
                    </a:ext>
                  </a:extLst>
                </a:gridCol>
                <a:gridCol w="793332">
                  <a:extLst>
                    <a:ext uri="{9D8B030D-6E8A-4147-A177-3AD203B41FA5}">
                      <a16:colId xmlns:a16="http://schemas.microsoft.com/office/drawing/2014/main" val="2763637399"/>
                    </a:ext>
                  </a:extLst>
                </a:gridCol>
              </a:tblGrid>
              <a:tr h="550444">
                <a:tc>
                  <a:txBody>
                    <a:bodyPr/>
                    <a:lstStyle/>
                    <a:p>
                      <a:pPr algn="ctr" rtl="1"/>
                      <a:r>
                        <a:rPr lang="en-US" sz="1400" dirty="0">
                          <a:solidFill>
                            <a:schemeClr val="tx1"/>
                          </a:solidFill>
                        </a:rPr>
                        <a:t>Amount</a:t>
                      </a:r>
                      <a:endParaRPr lang="fa-IR" sz="1400" dirty="0">
                        <a:solidFill>
                          <a:schemeClr val="tx1"/>
                        </a:solidFill>
                      </a:endParaRPr>
                    </a:p>
                  </a:txBody>
                  <a:tcPr anchor="ctr"/>
                </a:tc>
                <a:tc>
                  <a:txBody>
                    <a:bodyPr/>
                    <a:lstStyle/>
                    <a:p>
                      <a:pPr algn="ctr" rtl="1"/>
                      <a:r>
                        <a:rPr lang="en-US" sz="1400" dirty="0">
                          <a:solidFill>
                            <a:schemeClr val="tx1"/>
                          </a:solidFill>
                        </a:rPr>
                        <a:t>Description</a:t>
                      </a:r>
                      <a:endParaRPr lang="fa-IR" sz="1400" dirty="0">
                        <a:solidFill>
                          <a:schemeClr val="tx1"/>
                        </a:solidFill>
                      </a:endParaRPr>
                    </a:p>
                  </a:txBody>
                  <a:tcPr anchor="ctr"/>
                </a:tc>
                <a:tc>
                  <a:txBody>
                    <a:bodyPr/>
                    <a:lstStyle/>
                    <a:p>
                      <a:pPr algn="ctr" rtl="1"/>
                      <a:r>
                        <a:rPr lang="en-US" sz="1400" dirty="0">
                          <a:solidFill>
                            <a:schemeClr val="tx1"/>
                          </a:solidFill>
                        </a:rPr>
                        <a:t>Item No.</a:t>
                      </a:r>
                      <a:endParaRPr lang="fa-IR" sz="1400" dirty="0">
                        <a:solidFill>
                          <a:schemeClr val="tx1"/>
                        </a:solidFill>
                      </a:endParaRPr>
                    </a:p>
                  </a:txBody>
                  <a:tcPr anchor="ctr"/>
                </a:tc>
                <a:extLst>
                  <a:ext uri="{0D108BD9-81ED-4DB2-BD59-A6C34878D82A}">
                    <a16:rowId xmlns:a16="http://schemas.microsoft.com/office/drawing/2014/main" val="2869753594"/>
                  </a:ext>
                </a:extLst>
              </a:tr>
              <a:tr h="354589">
                <a:tc>
                  <a:txBody>
                    <a:bodyPr/>
                    <a:lstStyle/>
                    <a:p>
                      <a:pPr algn="ctr" rtl="1"/>
                      <a:r>
                        <a:rPr lang="en-US" sz="1400" dirty="0"/>
                        <a:t>1</a:t>
                      </a:r>
                      <a:endParaRPr lang="fa-IR" sz="1400" dirty="0"/>
                    </a:p>
                  </a:txBody>
                  <a:tcPr anchor="ctr"/>
                </a:tc>
                <a:tc>
                  <a:txBody>
                    <a:bodyPr/>
                    <a:lstStyle/>
                    <a:p>
                      <a:pPr algn="l" rtl="1"/>
                      <a:r>
                        <a:rPr lang="en-US" sz="1400" dirty="0"/>
                        <a:t>Top Sub</a:t>
                      </a:r>
                      <a:endParaRPr lang="fa-IR" sz="1400" dirty="0"/>
                    </a:p>
                  </a:txBody>
                  <a:tcPr anchor="ctr"/>
                </a:tc>
                <a:tc>
                  <a:txBody>
                    <a:bodyPr/>
                    <a:lstStyle/>
                    <a:p>
                      <a:pPr algn="ctr" rtl="1"/>
                      <a:r>
                        <a:rPr lang="en-US" sz="1400" b="1" dirty="0"/>
                        <a:t>1</a:t>
                      </a:r>
                      <a:endParaRPr lang="fa-IR" sz="1400" b="1" dirty="0"/>
                    </a:p>
                  </a:txBody>
                  <a:tcPr anchor="ctr"/>
                </a:tc>
                <a:extLst>
                  <a:ext uri="{0D108BD9-81ED-4DB2-BD59-A6C34878D82A}">
                    <a16:rowId xmlns:a16="http://schemas.microsoft.com/office/drawing/2014/main" val="2982201537"/>
                  </a:ext>
                </a:extLst>
              </a:tr>
              <a:tr h="354589">
                <a:tc>
                  <a:txBody>
                    <a:bodyPr/>
                    <a:lstStyle/>
                    <a:p>
                      <a:pPr algn="ctr" rtl="1"/>
                      <a:r>
                        <a:rPr lang="en-US" sz="1400" dirty="0"/>
                        <a:t>1</a:t>
                      </a:r>
                      <a:endParaRPr lang="fa-IR" sz="1400" dirty="0"/>
                    </a:p>
                  </a:txBody>
                  <a:tcPr anchor="ctr"/>
                </a:tc>
                <a:tc>
                  <a:txBody>
                    <a:bodyPr/>
                    <a:lstStyle/>
                    <a:p>
                      <a:pPr algn="l" rtl="1"/>
                      <a:r>
                        <a:rPr lang="en-US" sz="1400" dirty="0"/>
                        <a:t>Steel Ball</a:t>
                      </a:r>
                      <a:endParaRPr lang="fa-IR" sz="1400" dirty="0"/>
                    </a:p>
                  </a:txBody>
                  <a:tcPr anchor="ctr"/>
                </a:tc>
                <a:tc>
                  <a:txBody>
                    <a:bodyPr/>
                    <a:lstStyle/>
                    <a:p>
                      <a:pPr algn="ctr" rtl="1"/>
                      <a:r>
                        <a:rPr lang="en-US" sz="1400" b="1" dirty="0"/>
                        <a:t>2</a:t>
                      </a:r>
                      <a:endParaRPr lang="fa-IR" sz="1400" b="1" dirty="0"/>
                    </a:p>
                  </a:txBody>
                  <a:tcPr anchor="ctr"/>
                </a:tc>
                <a:extLst>
                  <a:ext uri="{0D108BD9-81ED-4DB2-BD59-A6C34878D82A}">
                    <a16:rowId xmlns:a16="http://schemas.microsoft.com/office/drawing/2014/main" val="2382085159"/>
                  </a:ext>
                </a:extLst>
              </a:tr>
              <a:tr h="354589">
                <a:tc>
                  <a:txBody>
                    <a:bodyPr/>
                    <a:lstStyle/>
                    <a:p>
                      <a:pPr algn="ctr" rtl="1"/>
                      <a:r>
                        <a:rPr lang="en-US" sz="1400" dirty="0"/>
                        <a:t>1</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3</a:t>
                      </a:r>
                      <a:endParaRPr lang="fa-IR" sz="1400" b="1" dirty="0"/>
                    </a:p>
                  </a:txBody>
                  <a:tcPr anchor="ctr"/>
                </a:tc>
                <a:extLst>
                  <a:ext uri="{0D108BD9-81ED-4DB2-BD59-A6C34878D82A}">
                    <a16:rowId xmlns:a16="http://schemas.microsoft.com/office/drawing/2014/main" val="1094977216"/>
                  </a:ext>
                </a:extLst>
              </a:tr>
              <a:tr h="354589">
                <a:tc>
                  <a:txBody>
                    <a:bodyPr/>
                    <a:lstStyle/>
                    <a:p>
                      <a:pPr algn="ctr" rtl="1"/>
                      <a:r>
                        <a:rPr lang="en-US" sz="1400" dirty="0"/>
                        <a:t>1</a:t>
                      </a:r>
                      <a:endParaRPr lang="fa-IR" sz="1400" dirty="0"/>
                    </a:p>
                  </a:txBody>
                  <a:tcPr anchor="ctr"/>
                </a:tc>
                <a:tc>
                  <a:txBody>
                    <a:bodyPr/>
                    <a:lstStyle/>
                    <a:p>
                      <a:pPr algn="l" rtl="1"/>
                      <a:r>
                        <a:rPr lang="en-US" sz="1400" dirty="0"/>
                        <a:t>Piston</a:t>
                      </a:r>
                      <a:endParaRPr lang="fa-IR" sz="1400" dirty="0"/>
                    </a:p>
                  </a:txBody>
                  <a:tcPr anchor="ctr"/>
                </a:tc>
                <a:tc>
                  <a:txBody>
                    <a:bodyPr/>
                    <a:lstStyle/>
                    <a:p>
                      <a:pPr algn="ctr" rtl="1"/>
                      <a:r>
                        <a:rPr lang="en-US" sz="1400" b="1" dirty="0"/>
                        <a:t>4</a:t>
                      </a:r>
                      <a:endParaRPr lang="fa-IR" sz="1400" b="1" dirty="0"/>
                    </a:p>
                  </a:txBody>
                  <a:tcPr anchor="ctr"/>
                </a:tc>
                <a:extLst>
                  <a:ext uri="{0D108BD9-81ED-4DB2-BD59-A6C34878D82A}">
                    <a16:rowId xmlns:a16="http://schemas.microsoft.com/office/drawing/2014/main" val="1382664380"/>
                  </a:ext>
                </a:extLst>
              </a:tr>
              <a:tr h="354589">
                <a:tc>
                  <a:txBody>
                    <a:bodyPr/>
                    <a:lstStyle/>
                    <a:p>
                      <a:pPr algn="ctr" rtl="1"/>
                      <a:r>
                        <a:rPr lang="en-US" sz="1400" dirty="0"/>
                        <a:t>1</a:t>
                      </a:r>
                      <a:endParaRPr lang="fa-IR" sz="1400" dirty="0"/>
                    </a:p>
                  </a:txBody>
                  <a:tcPr anchor="ctr"/>
                </a:tc>
                <a:tc>
                  <a:txBody>
                    <a:bodyPr/>
                    <a:lstStyle/>
                    <a:p>
                      <a:pPr algn="l" rtl="1"/>
                      <a:r>
                        <a:rPr lang="en-US" sz="1400" dirty="0"/>
                        <a:t>Compressing Ring</a:t>
                      </a:r>
                      <a:endParaRPr lang="fa-IR" sz="1400" dirty="0"/>
                    </a:p>
                  </a:txBody>
                  <a:tcPr anchor="ctr"/>
                </a:tc>
                <a:tc>
                  <a:txBody>
                    <a:bodyPr/>
                    <a:lstStyle/>
                    <a:p>
                      <a:pPr algn="ctr" rtl="1"/>
                      <a:r>
                        <a:rPr lang="en-US" sz="1400" b="1" dirty="0"/>
                        <a:t>5</a:t>
                      </a:r>
                      <a:endParaRPr lang="fa-IR" sz="1400" b="1" dirty="0"/>
                    </a:p>
                  </a:txBody>
                  <a:tcPr anchor="ctr"/>
                </a:tc>
                <a:extLst>
                  <a:ext uri="{0D108BD9-81ED-4DB2-BD59-A6C34878D82A}">
                    <a16:rowId xmlns:a16="http://schemas.microsoft.com/office/drawing/2014/main" val="2465280848"/>
                  </a:ext>
                </a:extLst>
              </a:tr>
              <a:tr h="354589">
                <a:tc>
                  <a:txBody>
                    <a:bodyPr/>
                    <a:lstStyle/>
                    <a:p>
                      <a:pPr algn="ctr" rtl="1"/>
                      <a:r>
                        <a:rPr lang="en-US" sz="1400" dirty="0"/>
                        <a:t>1</a:t>
                      </a:r>
                      <a:endParaRPr lang="fa-IR" sz="1400" dirty="0"/>
                    </a:p>
                  </a:txBody>
                  <a:tcPr anchor="ctr"/>
                </a:tc>
                <a:tc>
                  <a:txBody>
                    <a:bodyPr/>
                    <a:lstStyle/>
                    <a:p>
                      <a:pPr algn="l" rtl="1"/>
                      <a:r>
                        <a:rPr lang="en-US" sz="1400" dirty="0"/>
                        <a:t>Collet Sleeve</a:t>
                      </a:r>
                      <a:endParaRPr lang="fa-IR" sz="1400" dirty="0"/>
                    </a:p>
                  </a:txBody>
                  <a:tcPr anchor="ctr"/>
                </a:tc>
                <a:tc>
                  <a:txBody>
                    <a:bodyPr/>
                    <a:lstStyle/>
                    <a:p>
                      <a:pPr algn="ctr" rtl="1"/>
                      <a:r>
                        <a:rPr lang="en-US" sz="1400" b="1" dirty="0"/>
                        <a:t>6</a:t>
                      </a:r>
                      <a:endParaRPr lang="fa-IR" sz="1400" b="1" dirty="0"/>
                    </a:p>
                  </a:txBody>
                  <a:tcPr anchor="ctr"/>
                </a:tc>
                <a:extLst>
                  <a:ext uri="{0D108BD9-81ED-4DB2-BD59-A6C34878D82A}">
                    <a16:rowId xmlns:a16="http://schemas.microsoft.com/office/drawing/2014/main" val="420729857"/>
                  </a:ext>
                </a:extLst>
              </a:tr>
              <a:tr h="354589">
                <a:tc>
                  <a:txBody>
                    <a:bodyPr/>
                    <a:lstStyle/>
                    <a:p>
                      <a:pPr algn="ctr" rtl="1"/>
                      <a:r>
                        <a:rPr lang="en-US" sz="1400" dirty="0"/>
                        <a:t>1</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7</a:t>
                      </a:r>
                      <a:endParaRPr lang="fa-IR" sz="1400" b="1" dirty="0"/>
                    </a:p>
                  </a:txBody>
                  <a:tcPr anchor="ctr"/>
                </a:tc>
                <a:extLst>
                  <a:ext uri="{0D108BD9-81ED-4DB2-BD59-A6C34878D82A}">
                    <a16:rowId xmlns:a16="http://schemas.microsoft.com/office/drawing/2014/main" val="3428151661"/>
                  </a:ext>
                </a:extLst>
              </a:tr>
              <a:tr h="354589">
                <a:tc>
                  <a:txBody>
                    <a:bodyPr/>
                    <a:lstStyle/>
                    <a:p>
                      <a:pPr algn="ctr" rtl="1"/>
                      <a:r>
                        <a:rPr lang="en-US" sz="1400" dirty="0"/>
                        <a:t>2</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8</a:t>
                      </a:r>
                      <a:endParaRPr lang="fa-IR" sz="1400" b="1" dirty="0"/>
                    </a:p>
                  </a:txBody>
                  <a:tcPr anchor="ctr"/>
                </a:tc>
                <a:extLst>
                  <a:ext uri="{0D108BD9-81ED-4DB2-BD59-A6C34878D82A}">
                    <a16:rowId xmlns:a16="http://schemas.microsoft.com/office/drawing/2014/main" val="3042700731"/>
                  </a:ext>
                </a:extLst>
              </a:tr>
              <a:tr h="354589">
                <a:tc>
                  <a:txBody>
                    <a:bodyPr/>
                    <a:lstStyle/>
                    <a:p>
                      <a:pPr algn="ctr" rtl="1"/>
                      <a:r>
                        <a:rPr lang="en-US" sz="1400" dirty="0"/>
                        <a:t>4</a:t>
                      </a:r>
                      <a:endParaRPr lang="fa-IR" sz="1400" dirty="0"/>
                    </a:p>
                  </a:txBody>
                  <a:tcPr anchor="ctr"/>
                </a:tc>
                <a:tc>
                  <a:txBody>
                    <a:bodyPr/>
                    <a:lstStyle/>
                    <a:p>
                      <a:pPr algn="l" rtl="1"/>
                      <a:r>
                        <a:rPr lang="en-US" sz="1400" dirty="0"/>
                        <a:t>Shear Screw</a:t>
                      </a:r>
                      <a:endParaRPr lang="fa-IR" sz="1400" dirty="0"/>
                    </a:p>
                  </a:txBody>
                  <a:tcPr anchor="ctr"/>
                </a:tc>
                <a:tc>
                  <a:txBody>
                    <a:bodyPr/>
                    <a:lstStyle/>
                    <a:p>
                      <a:pPr algn="ctr" rtl="1"/>
                      <a:r>
                        <a:rPr lang="en-US" sz="1400" b="1" dirty="0"/>
                        <a:t>9</a:t>
                      </a:r>
                      <a:endParaRPr lang="fa-IR" sz="1400" b="1" dirty="0"/>
                    </a:p>
                  </a:txBody>
                  <a:tcPr anchor="ctr"/>
                </a:tc>
                <a:extLst>
                  <a:ext uri="{0D108BD9-81ED-4DB2-BD59-A6C34878D82A}">
                    <a16:rowId xmlns:a16="http://schemas.microsoft.com/office/drawing/2014/main" val="3626108201"/>
                  </a:ext>
                </a:extLst>
              </a:tr>
              <a:tr h="354589">
                <a:tc>
                  <a:txBody>
                    <a:bodyPr/>
                    <a:lstStyle/>
                    <a:p>
                      <a:pPr algn="ctr" rtl="1"/>
                      <a:r>
                        <a:rPr lang="en-US" sz="1400" dirty="0"/>
                        <a:t>1</a:t>
                      </a:r>
                      <a:endParaRPr lang="fa-IR" sz="1400" dirty="0"/>
                    </a:p>
                  </a:txBody>
                  <a:tcPr anchor="ctr"/>
                </a:tc>
                <a:tc>
                  <a:txBody>
                    <a:bodyPr/>
                    <a:lstStyle/>
                    <a:p>
                      <a:pPr algn="l" rtl="1"/>
                      <a:r>
                        <a:rPr lang="en-US" sz="1400" dirty="0"/>
                        <a:t>Retaining Ring</a:t>
                      </a:r>
                      <a:endParaRPr lang="fa-IR" sz="1400" dirty="0"/>
                    </a:p>
                  </a:txBody>
                  <a:tcPr anchor="ctr"/>
                </a:tc>
                <a:tc>
                  <a:txBody>
                    <a:bodyPr/>
                    <a:lstStyle/>
                    <a:p>
                      <a:pPr algn="ctr" rtl="1"/>
                      <a:r>
                        <a:rPr lang="en-US" sz="1400" b="1" dirty="0"/>
                        <a:t>10</a:t>
                      </a:r>
                      <a:endParaRPr lang="fa-IR" sz="1400" b="1" dirty="0"/>
                    </a:p>
                  </a:txBody>
                  <a:tcPr anchor="ctr"/>
                </a:tc>
                <a:extLst>
                  <a:ext uri="{0D108BD9-81ED-4DB2-BD59-A6C34878D82A}">
                    <a16:rowId xmlns:a16="http://schemas.microsoft.com/office/drawing/2014/main" val="2018566919"/>
                  </a:ext>
                </a:extLst>
              </a:tr>
              <a:tr h="354589">
                <a:tc>
                  <a:txBody>
                    <a:bodyPr/>
                    <a:lstStyle/>
                    <a:p>
                      <a:pPr algn="ctr" rtl="1"/>
                      <a:r>
                        <a:rPr lang="en-US" sz="1400" dirty="0"/>
                        <a:t>1</a:t>
                      </a:r>
                      <a:endParaRPr lang="fa-IR" sz="1400" dirty="0"/>
                    </a:p>
                  </a:txBody>
                  <a:tcPr anchor="ctr"/>
                </a:tc>
                <a:tc>
                  <a:txBody>
                    <a:bodyPr/>
                    <a:lstStyle/>
                    <a:p>
                      <a:pPr algn="l" rtl="1"/>
                      <a:r>
                        <a:rPr lang="en-US" sz="1400" dirty="0"/>
                        <a:t>Locking Pin</a:t>
                      </a:r>
                      <a:endParaRPr lang="fa-IR" sz="1400" dirty="0"/>
                    </a:p>
                  </a:txBody>
                  <a:tcPr anchor="ctr"/>
                </a:tc>
                <a:tc>
                  <a:txBody>
                    <a:bodyPr/>
                    <a:lstStyle/>
                    <a:p>
                      <a:pPr algn="ctr" rtl="1"/>
                      <a:r>
                        <a:rPr lang="en-US" sz="1400" b="1" dirty="0"/>
                        <a:t>11</a:t>
                      </a:r>
                      <a:endParaRPr lang="fa-IR" sz="1400" b="1" dirty="0"/>
                    </a:p>
                  </a:txBody>
                  <a:tcPr anchor="ctr"/>
                </a:tc>
                <a:extLst>
                  <a:ext uri="{0D108BD9-81ED-4DB2-BD59-A6C34878D82A}">
                    <a16:rowId xmlns:a16="http://schemas.microsoft.com/office/drawing/2014/main" val="3348475973"/>
                  </a:ext>
                </a:extLst>
              </a:tr>
              <a:tr h="354589">
                <a:tc>
                  <a:txBody>
                    <a:bodyPr/>
                    <a:lstStyle/>
                    <a:p>
                      <a:pPr algn="ctr" rtl="1"/>
                      <a:r>
                        <a:rPr lang="en-US" sz="1400" dirty="0"/>
                        <a:t>1</a:t>
                      </a:r>
                      <a:endParaRPr lang="fa-IR" sz="1400" dirty="0"/>
                    </a:p>
                  </a:txBody>
                  <a:tcPr anchor="ctr"/>
                </a:tc>
                <a:tc>
                  <a:txBody>
                    <a:bodyPr/>
                    <a:lstStyle/>
                    <a:p>
                      <a:pPr algn="l" rtl="1"/>
                      <a:r>
                        <a:rPr lang="en-US" sz="1400" dirty="0"/>
                        <a:t>Adjusting Ring</a:t>
                      </a:r>
                      <a:endParaRPr lang="fa-IR" sz="1400" dirty="0"/>
                    </a:p>
                  </a:txBody>
                  <a:tcPr anchor="ctr"/>
                </a:tc>
                <a:tc>
                  <a:txBody>
                    <a:bodyPr/>
                    <a:lstStyle/>
                    <a:p>
                      <a:pPr algn="ctr" rtl="1"/>
                      <a:r>
                        <a:rPr lang="en-US" sz="1400" b="1" dirty="0"/>
                        <a:t>12</a:t>
                      </a:r>
                      <a:endParaRPr lang="fa-IR" sz="1400" b="1" dirty="0"/>
                    </a:p>
                  </a:txBody>
                  <a:tcPr anchor="ctr"/>
                </a:tc>
                <a:extLst>
                  <a:ext uri="{0D108BD9-81ED-4DB2-BD59-A6C34878D82A}">
                    <a16:rowId xmlns:a16="http://schemas.microsoft.com/office/drawing/2014/main" val="2818919490"/>
                  </a:ext>
                </a:extLst>
              </a:tr>
              <a:tr h="354589">
                <a:tc>
                  <a:txBody>
                    <a:bodyPr/>
                    <a:lstStyle/>
                    <a:p>
                      <a:pPr algn="ctr" rtl="1"/>
                      <a:r>
                        <a:rPr lang="en-US" sz="1400" dirty="0"/>
                        <a:t>1</a:t>
                      </a:r>
                      <a:endParaRPr lang="fa-IR" sz="1400" dirty="0"/>
                    </a:p>
                  </a:txBody>
                  <a:tcPr anchor="ctr"/>
                </a:tc>
                <a:tc>
                  <a:txBody>
                    <a:bodyPr/>
                    <a:lstStyle/>
                    <a:p>
                      <a:pPr algn="l" rtl="1"/>
                      <a:r>
                        <a:rPr lang="en-US" sz="1400" dirty="0"/>
                        <a:t>Collet</a:t>
                      </a:r>
                      <a:endParaRPr lang="fa-IR" sz="1400" dirty="0"/>
                    </a:p>
                  </a:txBody>
                  <a:tcPr anchor="ctr"/>
                </a:tc>
                <a:tc>
                  <a:txBody>
                    <a:bodyPr/>
                    <a:lstStyle/>
                    <a:p>
                      <a:pPr algn="ctr" rtl="1"/>
                      <a:r>
                        <a:rPr lang="en-US" sz="1400" b="1" dirty="0"/>
                        <a:t>13</a:t>
                      </a:r>
                      <a:endParaRPr lang="fa-IR" sz="1400" b="1" dirty="0"/>
                    </a:p>
                  </a:txBody>
                  <a:tcPr anchor="ctr"/>
                </a:tc>
                <a:extLst>
                  <a:ext uri="{0D108BD9-81ED-4DB2-BD59-A6C34878D82A}">
                    <a16:rowId xmlns:a16="http://schemas.microsoft.com/office/drawing/2014/main" val="194754925"/>
                  </a:ext>
                </a:extLst>
              </a:tr>
            </a:tbl>
          </a:graphicData>
        </a:graphic>
      </p:graphicFrame>
      <p:graphicFrame>
        <p:nvGraphicFramePr>
          <p:cNvPr id="4" name="Table 3">
            <a:extLst>
              <a:ext uri="{FF2B5EF4-FFF2-40B4-BE49-F238E27FC236}">
                <a16:creationId xmlns:a16="http://schemas.microsoft.com/office/drawing/2014/main" id="{33499311-4ACD-45B7-86C9-779CB063EF5D}"/>
              </a:ext>
            </a:extLst>
          </p:cNvPr>
          <p:cNvGraphicFramePr>
            <a:graphicFrameLocks noGrp="1"/>
          </p:cNvGraphicFramePr>
          <p:nvPr>
            <p:extLst>
              <p:ext uri="{D42A27DB-BD31-4B8C-83A1-F6EECF244321}">
                <p14:modId xmlns:p14="http://schemas.microsoft.com/office/powerpoint/2010/main" val="3912210156"/>
              </p:ext>
            </p:extLst>
          </p:nvPr>
        </p:nvGraphicFramePr>
        <p:xfrm>
          <a:off x="6390647" y="1574183"/>
          <a:ext cx="5175618" cy="5160101"/>
        </p:xfrm>
        <a:graphic>
          <a:graphicData uri="http://schemas.openxmlformats.org/drawingml/2006/table">
            <a:tbl>
              <a:tblPr rtl="1" firstRow="1" bandRow="1">
                <a:tableStyleId>{5C22544A-7EE6-4342-B048-85BDC9FD1C3A}</a:tableStyleId>
              </a:tblPr>
              <a:tblGrid>
                <a:gridCol w="1093065">
                  <a:extLst>
                    <a:ext uri="{9D8B030D-6E8A-4147-A177-3AD203B41FA5}">
                      <a16:colId xmlns:a16="http://schemas.microsoft.com/office/drawing/2014/main" val="268416579"/>
                    </a:ext>
                  </a:extLst>
                </a:gridCol>
                <a:gridCol w="3289221">
                  <a:extLst>
                    <a:ext uri="{9D8B030D-6E8A-4147-A177-3AD203B41FA5}">
                      <a16:colId xmlns:a16="http://schemas.microsoft.com/office/drawing/2014/main" val="3544053467"/>
                    </a:ext>
                  </a:extLst>
                </a:gridCol>
                <a:gridCol w="793332">
                  <a:extLst>
                    <a:ext uri="{9D8B030D-6E8A-4147-A177-3AD203B41FA5}">
                      <a16:colId xmlns:a16="http://schemas.microsoft.com/office/drawing/2014/main" val="2763637399"/>
                    </a:ext>
                  </a:extLst>
                </a:gridCol>
              </a:tblGrid>
              <a:tr h="550444">
                <a:tc>
                  <a:txBody>
                    <a:bodyPr/>
                    <a:lstStyle/>
                    <a:p>
                      <a:pPr algn="ctr" rtl="1"/>
                      <a:r>
                        <a:rPr lang="en-US" sz="1400" dirty="0">
                          <a:solidFill>
                            <a:schemeClr val="tx1"/>
                          </a:solidFill>
                        </a:rPr>
                        <a:t>Amount</a:t>
                      </a:r>
                      <a:endParaRPr lang="fa-IR" sz="1400" dirty="0">
                        <a:solidFill>
                          <a:schemeClr val="tx1"/>
                        </a:solidFill>
                      </a:endParaRPr>
                    </a:p>
                  </a:txBody>
                  <a:tcPr anchor="ctr"/>
                </a:tc>
                <a:tc>
                  <a:txBody>
                    <a:bodyPr/>
                    <a:lstStyle/>
                    <a:p>
                      <a:pPr algn="ctr" rtl="1"/>
                      <a:r>
                        <a:rPr lang="en-US" sz="1400" dirty="0">
                          <a:solidFill>
                            <a:schemeClr val="tx1"/>
                          </a:solidFill>
                        </a:rPr>
                        <a:t>Description</a:t>
                      </a:r>
                      <a:endParaRPr lang="fa-IR" sz="1400" dirty="0">
                        <a:solidFill>
                          <a:schemeClr val="tx1"/>
                        </a:solidFill>
                      </a:endParaRPr>
                    </a:p>
                  </a:txBody>
                  <a:tcPr anchor="ctr"/>
                </a:tc>
                <a:tc>
                  <a:txBody>
                    <a:bodyPr/>
                    <a:lstStyle/>
                    <a:p>
                      <a:pPr algn="ctr" rtl="1"/>
                      <a:r>
                        <a:rPr lang="en-US" sz="1400" dirty="0">
                          <a:solidFill>
                            <a:schemeClr val="tx1"/>
                          </a:solidFill>
                        </a:rPr>
                        <a:t>Item No.</a:t>
                      </a:r>
                      <a:endParaRPr lang="fa-IR" sz="1400" dirty="0">
                        <a:solidFill>
                          <a:schemeClr val="tx1"/>
                        </a:solidFill>
                      </a:endParaRPr>
                    </a:p>
                  </a:txBody>
                  <a:tcPr anchor="ctr"/>
                </a:tc>
                <a:extLst>
                  <a:ext uri="{0D108BD9-81ED-4DB2-BD59-A6C34878D82A}">
                    <a16:rowId xmlns:a16="http://schemas.microsoft.com/office/drawing/2014/main" val="2869753594"/>
                  </a:ext>
                </a:extLst>
              </a:tr>
              <a:tr h="354589">
                <a:tc>
                  <a:txBody>
                    <a:bodyPr/>
                    <a:lstStyle/>
                    <a:p>
                      <a:pPr algn="ctr" rtl="1"/>
                      <a:r>
                        <a:rPr lang="en-US" sz="1400" dirty="0"/>
                        <a:t>1</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14</a:t>
                      </a:r>
                      <a:endParaRPr lang="fa-IR" sz="1400" b="1" dirty="0"/>
                    </a:p>
                  </a:txBody>
                  <a:tcPr anchor="ctr"/>
                </a:tc>
                <a:extLst>
                  <a:ext uri="{0D108BD9-81ED-4DB2-BD59-A6C34878D82A}">
                    <a16:rowId xmlns:a16="http://schemas.microsoft.com/office/drawing/2014/main" val="2982201537"/>
                  </a:ext>
                </a:extLst>
              </a:tr>
              <a:tr h="354589">
                <a:tc>
                  <a:txBody>
                    <a:bodyPr/>
                    <a:lstStyle/>
                    <a:p>
                      <a:pPr algn="ctr" rtl="1"/>
                      <a:r>
                        <a:rPr lang="en-US" sz="1400" dirty="0"/>
                        <a:t>1</a:t>
                      </a:r>
                      <a:endParaRPr lang="fa-IR" sz="1400" dirty="0"/>
                    </a:p>
                  </a:txBody>
                  <a:tcPr anchor="ctr"/>
                </a:tc>
                <a:tc>
                  <a:txBody>
                    <a:bodyPr/>
                    <a:lstStyle/>
                    <a:p>
                      <a:pPr algn="l" rtl="1"/>
                      <a:r>
                        <a:rPr lang="en-US" sz="1400" dirty="0"/>
                        <a:t>Dog Housing</a:t>
                      </a:r>
                      <a:endParaRPr lang="fa-IR" sz="1400" dirty="0"/>
                    </a:p>
                  </a:txBody>
                  <a:tcPr anchor="ctr"/>
                </a:tc>
                <a:tc>
                  <a:txBody>
                    <a:bodyPr/>
                    <a:lstStyle/>
                    <a:p>
                      <a:pPr algn="ctr" rtl="1"/>
                      <a:r>
                        <a:rPr lang="en-US" sz="1400" b="1" dirty="0"/>
                        <a:t>15</a:t>
                      </a:r>
                      <a:endParaRPr lang="fa-IR" sz="1400" b="1" dirty="0"/>
                    </a:p>
                  </a:txBody>
                  <a:tcPr anchor="ctr"/>
                </a:tc>
                <a:extLst>
                  <a:ext uri="{0D108BD9-81ED-4DB2-BD59-A6C34878D82A}">
                    <a16:rowId xmlns:a16="http://schemas.microsoft.com/office/drawing/2014/main" val="2382085159"/>
                  </a:ext>
                </a:extLst>
              </a:tr>
              <a:tr h="354589">
                <a:tc>
                  <a:txBody>
                    <a:bodyPr/>
                    <a:lstStyle/>
                    <a:p>
                      <a:pPr algn="ctr" rtl="1"/>
                      <a:r>
                        <a:rPr lang="en-US" sz="1400" dirty="0"/>
                        <a:t>3</a:t>
                      </a:r>
                      <a:endParaRPr lang="fa-IR" sz="1400" dirty="0"/>
                    </a:p>
                  </a:txBody>
                  <a:tcPr anchor="ctr"/>
                </a:tc>
                <a:tc>
                  <a:txBody>
                    <a:bodyPr/>
                    <a:lstStyle/>
                    <a:p>
                      <a:pPr algn="l" rtl="1"/>
                      <a:r>
                        <a:rPr lang="en-US" sz="1400" dirty="0"/>
                        <a:t>Dog</a:t>
                      </a:r>
                      <a:endParaRPr lang="fa-IR" sz="1400" dirty="0"/>
                    </a:p>
                  </a:txBody>
                  <a:tcPr anchor="ctr"/>
                </a:tc>
                <a:tc>
                  <a:txBody>
                    <a:bodyPr/>
                    <a:lstStyle/>
                    <a:p>
                      <a:pPr algn="ctr" rtl="1"/>
                      <a:r>
                        <a:rPr lang="en-US" sz="1400" b="1" dirty="0"/>
                        <a:t>16</a:t>
                      </a:r>
                      <a:endParaRPr lang="fa-IR" sz="1400" b="1" dirty="0"/>
                    </a:p>
                  </a:txBody>
                  <a:tcPr anchor="ctr"/>
                </a:tc>
                <a:extLst>
                  <a:ext uri="{0D108BD9-81ED-4DB2-BD59-A6C34878D82A}">
                    <a16:rowId xmlns:a16="http://schemas.microsoft.com/office/drawing/2014/main" val="1094977216"/>
                  </a:ext>
                </a:extLst>
              </a:tr>
              <a:tr h="354589">
                <a:tc>
                  <a:txBody>
                    <a:bodyPr/>
                    <a:lstStyle/>
                    <a:p>
                      <a:pPr algn="ctr" rtl="1"/>
                      <a:r>
                        <a:rPr lang="en-US" sz="1400" dirty="0"/>
                        <a:t>1</a:t>
                      </a:r>
                      <a:endParaRPr lang="fa-IR" sz="1400" dirty="0"/>
                    </a:p>
                  </a:txBody>
                  <a:tcPr anchor="ctr"/>
                </a:tc>
                <a:tc>
                  <a:txBody>
                    <a:bodyPr/>
                    <a:lstStyle/>
                    <a:p>
                      <a:pPr algn="l" rtl="1"/>
                      <a:r>
                        <a:rPr lang="en-US" sz="1400" dirty="0"/>
                        <a:t>Seating Dog</a:t>
                      </a:r>
                      <a:endParaRPr lang="fa-IR" sz="1400" dirty="0"/>
                    </a:p>
                  </a:txBody>
                  <a:tcPr anchor="ctr"/>
                </a:tc>
                <a:tc>
                  <a:txBody>
                    <a:bodyPr/>
                    <a:lstStyle/>
                    <a:p>
                      <a:pPr algn="ctr" rtl="1"/>
                      <a:r>
                        <a:rPr lang="en-US" sz="1400" b="1" dirty="0"/>
                        <a:t>17</a:t>
                      </a:r>
                      <a:endParaRPr lang="fa-IR" sz="1400" b="1" dirty="0"/>
                    </a:p>
                  </a:txBody>
                  <a:tcPr anchor="ctr"/>
                </a:tc>
                <a:extLst>
                  <a:ext uri="{0D108BD9-81ED-4DB2-BD59-A6C34878D82A}">
                    <a16:rowId xmlns:a16="http://schemas.microsoft.com/office/drawing/2014/main" val="1382664380"/>
                  </a:ext>
                </a:extLst>
              </a:tr>
              <a:tr h="354589">
                <a:tc>
                  <a:txBody>
                    <a:bodyPr/>
                    <a:lstStyle/>
                    <a:p>
                      <a:pPr algn="ctr" rtl="1"/>
                      <a:r>
                        <a:rPr lang="en-US" sz="1400" dirty="0"/>
                        <a:t>1</a:t>
                      </a:r>
                      <a:endParaRPr lang="fa-IR" sz="1400" dirty="0"/>
                    </a:p>
                  </a:txBody>
                  <a:tcPr anchor="ctr"/>
                </a:tc>
                <a:tc>
                  <a:txBody>
                    <a:bodyPr/>
                    <a:lstStyle/>
                    <a:p>
                      <a:pPr algn="l" rtl="1"/>
                      <a:r>
                        <a:rPr lang="en-US" sz="1400" dirty="0"/>
                        <a:t>Filter Plug</a:t>
                      </a:r>
                      <a:endParaRPr lang="fa-IR" sz="1400" dirty="0"/>
                    </a:p>
                  </a:txBody>
                  <a:tcPr anchor="ctr"/>
                </a:tc>
                <a:tc>
                  <a:txBody>
                    <a:bodyPr/>
                    <a:lstStyle/>
                    <a:p>
                      <a:pPr algn="ctr" rtl="1"/>
                      <a:r>
                        <a:rPr lang="en-US" sz="1400" b="1" dirty="0"/>
                        <a:t>18</a:t>
                      </a:r>
                      <a:endParaRPr lang="fa-IR" sz="1400" b="1" dirty="0"/>
                    </a:p>
                  </a:txBody>
                  <a:tcPr anchor="ctr"/>
                </a:tc>
                <a:extLst>
                  <a:ext uri="{0D108BD9-81ED-4DB2-BD59-A6C34878D82A}">
                    <a16:rowId xmlns:a16="http://schemas.microsoft.com/office/drawing/2014/main" val="2465280848"/>
                  </a:ext>
                </a:extLst>
              </a:tr>
              <a:tr h="354589">
                <a:tc>
                  <a:txBody>
                    <a:bodyPr/>
                    <a:lstStyle/>
                    <a:p>
                      <a:pPr algn="ctr" rtl="1"/>
                      <a:r>
                        <a:rPr lang="en-US" sz="1400" dirty="0"/>
                        <a:t>1</a:t>
                      </a:r>
                      <a:endParaRPr lang="fa-IR" sz="1400" dirty="0"/>
                    </a:p>
                  </a:txBody>
                  <a:tcPr anchor="ctr"/>
                </a:tc>
                <a:tc>
                  <a:txBody>
                    <a:bodyPr/>
                    <a:lstStyle/>
                    <a:p>
                      <a:pPr algn="l" rtl="1"/>
                      <a:r>
                        <a:rPr lang="en-US" sz="1400" dirty="0"/>
                        <a:t>Washer</a:t>
                      </a:r>
                      <a:endParaRPr lang="fa-IR" sz="1400" dirty="0"/>
                    </a:p>
                  </a:txBody>
                  <a:tcPr anchor="ctr"/>
                </a:tc>
                <a:tc>
                  <a:txBody>
                    <a:bodyPr/>
                    <a:lstStyle/>
                    <a:p>
                      <a:pPr algn="ctr" rtl="1"/>
                      <a:r>
                        <a:rPr lang="en-US" sz="1400" b="1" dirty="0"/>
                        <a:t>19</a:t>
                      </a:r>
                      <a:endParaRPr lang="fa-IR" sz="1400" b="1" dirty="0"/>
                    </a:p>
                  </a:txBody>
                  <a:tcPr anchor="ctr"/>
                </a:tc>
                <a:extLst>
                  <a:ext uri="{0D108BD9-81ED-4DB2-BD59-A6C34878D82A}">
                    <a16:rowId xmlns:a16="http://schemas.microsoft.com/office/drawing/2014/main" val="420729857"/>
                  </a:ext>
                </a:extLst>
              </a:tr>
              <a:tr h="354589">
                <a:tc>
                  <a:txBody>
                    <a:bodyPr/>
                    <a:lstStyle/>
                    <a:p>
                      <a:pPr algn="ctr" rtl="1"/>
                      <a:r>
                        <a:rPr lang="en-US" sz="1400" dirty="0"/>
                        <a:t>1</a:t>
                      </a:r>
                      <a:endParaRPr lang="fa-IR" sz="1400" dirty="0"/>
                    </a:p>
                  </a:txBody>
                  <a:tcPr anchor="ctr"/>
                </a:tc>
                <a:tc>
                  <a:txBody>
                    <a:bodyPr/>
                    <a:lstStyle/>
                    <a:p>
                      <a:pPr algn="l" rtl="1"/>
                      <a:r>
                        <a:rPr lang="en-US" sz="1400" dirty="0"/>
                        <a:t>Snubber Filter</a:t>
                      </a:r>
                      <a:endParaRPr lang="fa-IR" sz="1400" dirty="0"/>
                    </a:p>
                  </a:txBody>
                  <a:tcPr anchor="ctr"/>
                </a:tc>
                <a:tc>
                  <a:txBody>
                    <a:bodyPr/>
                    <a:lstStyle/>
                    <a:p>
                      <a:pPr algn="ctr" rtl="1"/>
                      <a:r>
                        <a:rPr lang="en-US" sz="1400" b="1" dirty="0"/>
                        <a:t>20</a:t>
                      </a:r>
                      <a:endParaRPr lang="fa-IR" sz="1400" b="1" dirty="0"/>
                    </a:p>
                  </a:txBody>
                  <a:tcPr anchor="ctr"/>
                </a:tc>
                <a:extLst>
                  <a:ext uri="{0D108BD9-81ED-4DB2-BD59-A6C34878D82A}">
                    <a16:rowId xmlns:a16="http://schemas.microsoft.com/office/drawing/2014/main" val="3428151661"/>
                  </a:ext>
                </a:extLst>
              </a:tr>
              <a:tr h="354589">
                <a:tc>
                  <a:txBody>
                    <a:bodyPr/>
                    <a:lstStyle/>
                    <a:p>
                      <a:pPr algn="ctr" rtl="1"/>
                      <a:r>
                        <a:rPr lang="en-US" sz="1400" dirty="0"/>
                        <a:t>1</a:t>
                      </a:r>
                      <a:endParaRPr lang="fa-IR" sz="1400" dirty="0"/>
                    </a:p>
                  </a:txBody>
                  <a:tcPr anchor="ctr"/>
                </a:tc>
                <a:tc>
                  <a:txBody>
                    <a:bodyPr/>
                    <a:lstStyle/>
                    <a:p>
                      <a:pPr algn="l" rtl="1"/>
                      <a:r>
                        <a:rPr lang="en-US" sz="1400" dirty="0"/>
                        <a:t>Hold Down Plug</a:t>
                      </a:r>
                      <a:endParaRPr lang="fa-IR" sz="1400" dirty="0"/>
                    </a:p>
                  </a:txBody>
                  <a:tcPr anchor="ctr"/>
                </a:tc>
                <a:tc>
                  <a:txBody>
                    <a:bodyPr/>
                    <a:lstStyle/>
                    <a:p>
                      <a:pPr algn="ctr" rtl="1"/>
                      <a:r>
                        <a:rPr lang="en-US" sz="1400" b="1" dirty="0"/>
                        <a:t>21</a:t>
                      </a:r>
                      <a:endParaRPr lang="fa-IR" sz="1400" b="1" dirty="0"/>
                    </a:p>
                  </a:txBody>
                  <a:tcPr anchor="ctr"/>
                </a:tc>
                <a:extLst>
                  <a:ext uri="{0D108BD9-81ED-4DB2-BD59-A6C34878D82A}">
                    <a16:rowId xmlns:a16="http://schemas.microsoft.com/office/drawing/2014/main" val="3042700731"/>
                  </a:ext>
                </a:extLst>
              </a:tr>
              <a:tr h="354589">
                <a:tc>
                  <a:txBody>
                    <a:bodyPr/>
                    <a:lstStyle/>
                    <a:p>
                      <a:pPr algn="ctr" rtl="1"/>
                      <a:r>
                        <a:rPr lang="en-US" sz="1400" dirty="0"/>
                        <a:t>1</a:t>
                      </a:r>
                      <a:endParaRPr lang="fa-IR" sz="1400" dirty="0"/>
                    </a:p>
                  </a:txBody>
                  <a:tcPr anchor="ctr"/>
                </a:tc>
                <a:tc>
                  <a:txBody>
                    <a:bodyPr/>
                    <a:lstStyle/>
                    <a:p>
                      <a:pPr algn="l" rtl="1"/>
                      <a:r>
                        <a:rPr lang="en-US" sz="1400" dirty="0"/>
                        <a:t>Hold Down Ring</a:t>
                      </a:r>
                      <a:endParaRPr lang="fa-IR" sz="1400" dirty="0"/>
                    </a:p>
                  </a:txBody>
                  <a:tcPr anchor="ctr"/>
                </a:tc>
                <a:tc>
                  <a:txBody>
                    <a:bodyPr/>
                    <a:lstStyle/>
                    <a:p>
                      <a:pPr algn="ctr" rtl="1"/>
                      <a:r>
                        <a:rPr lang="en-US" sz="1400" b="1" dirty="0"/>
                        <a:t>22</a:t>
                      </a:r>
                      <a:endParaRPr lang="fa-IR" sz="1400" b="1" dirty="0"/>
                    </a:p>
                  </a:txBody>
                  <a:tcPr anchor="ctr"/>
                </a:tc>
                <a:extLst>
                  <a:ext uri="{0D108BD9-81ED-4DB2-BD59-A6C34878D82A}">
                    <a16:rowId xmlns:a16="http://schemas.microsoft.com/office/drawing/2014/main" val="3626108201"/>
                  </a:ext>
                </a:extLst>
              </a:tr>
              <a:tr h="354589">
                <a:tc>
                  <a:txBody>
                    <a:bodyPr/>
                    <a:lstStyle/>
                    <a:p>
                      <a:pPr algn="ctr" rtl="1"/>
                      <a:r>
                        <a:rPr lang="en-US" sz="1400" dirty="0"/>
                        <a:t>1</a:t>
                      </a:r>
                      <a:endParaRPr lang="fa-IR" sz="1400" dirty="0"/>
                    </a:p>
                  </a:txBody>
                  <a:tcPr anchor="ctr"/>
                </a:tc>
                <a:tc>
                  <a:txBody>
                    <a:bodyPr/>
                    <a:lstStyle/>
                    <a:p>
                      <a:pPr algn="l" rtl="1"/>
                      <a:r>
                        <a:rPr lang="en-US" sz="1400" dirty="0"/>
                        <a:t>Rupture </a:t>
                      </a:r>
                      <a:r>
                        <a:rPr lang="en-US" sz="1400" dirty="0" err="1"/>
                        <a:t>Dist</a:t>
                      </a:r>
                      <a:endParaRPr lang="fa-IR" sz="1400" dirty="0"/>
                    </a:p>
                  </a:txBody>
                  <a:tcPr anchor="ctr"/>
                </a:tc>
                <a:tc>
                  <a:txBody>
                    <a:bodyPr/>
                    <a:lstStyle/>
                    <a:p>
                      <a:pPr algn="ctr" rtl="1"/>
                      <a:r>
                        <a:rPr lang="en-US" sz="1400" b="1" dirty="0"/>
                        <a:t>23</a:t>
                      </a:r>
                      <a:endParaRPr lang="fa-IR" sz="1400" b="1" dirty="0"/>
                    </a:p>
                  </a:txBody>
                  <a:tcPr anchor="ctr"/>
                </a:tc>
                <a:extLst>
                  <a:ext uri="{0D108BD9-81ED-4DB2-BD59-A6C34878D82A}">
                    <a16:rowId xmlns:a16="http://schemas.microsoft.com/office/drawing/2014/main" val="2018566919"/>
                  </a:ext>
                </a:extLst>
              </a:tr>
              <a:tr h="354589">
                <a:tc>
                  <a:txBody>
                    <a:bodyPr/>
                    <a:lstStyle/>
                    <a:p>
                      <a:pPr algn="ctr" rtl="1"/>
                      <a:r>
                        <a:rPr lang="en-US" sz="1400" dirty="0"/>
                        <a:t>1</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24</a:t>
                      </a:r>
                      <a:endParaRPr lang="fa-IR" sz="1400" b="1" dirty="0"/>
                    </a:p>
                  </a:txBody>
                  <a:tcPr anchor="ctr"/>
                </a:tc>
                <a:extLst>
                  <a:ext uri="{0D108BD9-81ED-4DB2-BD59-A6C34878D82A}">
                    <a16:rowId xmlns:a16="http://schemas.microsoft.com/office/drawing/2014/main" val="3348475973"/>
                  </a:ext>
                </a:extLst>
              </a:tr>
              <a:tr h="354589">
                <a:tc>
                  <a:txBody>
                    <a:bodyPr/>
                    <a:lstStyle/>
                    <a:p>
                      <a:pPr algn="ctr" rtl="1"/>
                      <a:r>
                        <a:rPr lang="en-US" sz="1400" dirty="0"/>
                        <a:t>1</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25</a:t>
                      </a:r>
                      <a:endParaRPr lang="fa-IR" sz="1400" b="1" dirty="0"/>
                    </a:p>
                  </a:txBody>
                  <a:tcPr anchor="ctr"/>
                </a:tc>
                <a:extLst>
                  <a:ext uri="{0D108BD9-81ED-4DB2-BD59-A6C34878D82A}">
                    <a16:rowId xmlns:a16="http://schemas.microsoft.com/office/drawing/2014/main" val="2818919490"/>
                  </a:ext>
                </a:extLst>
              </a:tr>
              <a:tr h="354589">
                <a:tc>
                  <a:txBody>
                    <a:bodyPr/>
                    <a:lstStyle/>
                    <a:p>
                      <a:pPr algn="ctr" rtl="1"/>
                      <a:r>
                        <a:rPr lang="en-US" sz="1400" dirty="0"/>
                        <a:t>-</a:t>
                      </a:r>
                      <a:endParaRPr lang="fa-IR" sz="1400" dirty="0"/>
                    </a:p>
                  </a:txBody>
                  <a:tcPr anchor="ctr"/>
                </a:tc>
                <a:tc>
                  <a:txBody>
                    <a:bodyPr/>
                    <a:lstStyle/>
                    <a:p>
                      <a:pPr algn="l" rtl="1"/>
                      <a:r>
                        <a:rPr lang="en-US" sz="1400" dirty="0"/>
                        <a:t>-</a:t>
                      </a:r>
                      <a:endParaRPr lang="fa-IR" sz="1400" dirty="0"/>
                    </a:p>
                  </a:txBody>
                  <a:tcPr anchor="ctr"/>
                </a:tc>
                <a:tc>
                  <a:txBody>
                    <a:bodyPr/>
                    <a:lstStyle/>
                    <a:p>
                      <a:pPr algn="ctr" rtl="1"/>
                      <a:r>
                        <a:rPr lang="en-US" sz="1400" b="1" dirty="0"/>
                        <a:t>26</a:t>
                      </a:r>
                      <a:endParaRPr lang="fa-IR" sz="1400" b="1" dirty="0"/>
                    </a:p>
                  </a:txBody>
                  <a:tcPr anchor="ctr"/>
                </a:tc>
                <a:extLst>
                  <a:ext uri="{0D108BD9-81ED-4DB2-BD59-A6C34878D82A}">
                    <a16:rowId xmlns:a16="http://schemas.microsoft.com/office/drawing/2014/main" val="194754925"/>
                  </a:ext>
                </a:extLst>
              </a:tr>
            </a:tbl>
          </a:graphicData>
        </a:graphic>
      </p:graphicFrame>
    </p:spTree>
    <p:extLst>
      <p:ext uri="{BB962C8B-B14F-4D97-AF65-F5344CB8AC3E}">
        <p14:creationId xmlns:p14="http://schemas.microsoft.com/office/powerpoint/2010/main" val="3269357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A96C7-0B06-4A01-A054-9F308C96D074}"/>
              </a:ext>
            </a:extLst>
          </p:cNvPr>
          <p:cNvPicPr>
            <a:picLocks noChangeAspect="1"/>
          </p:cNvPicPr>
          <p:nvPr/>
        </p:nvPicPr>
        <p:blipFill>
          <a:blip r:embed="rId2"/>
          <a:stretch>
            <a:fillRect/>
          </a:stretch>
        </p:blipFill>
        <p:spPr>
          <a:xfrm>
            <a:off x="0" y="0"/>
            <a:ext cx="12191999" cy="1498878"/>
          </a:xfrm>
          <a:prstGeom prst="rect">
            <a:avLst/>
          </a:prstGeom>
        </p:spPr>
      </p:pic>
      <p:pic>
        <p:nvPicPr>
          <p:cNvPr id="4" name="Picture 3">
            <a:extLst>
              <a:ext uri="{FF2B5EF4-FFF2-40B4-BE49-F238E27FC236}">
                <a16:creationId xmlns:a16="http://schemas.microsoft.com/office/drawing/2014/main" id="{6A920085-9983-4AD4-B088-8B36B9459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567" y="1687647"/>
            <a:ext cx="5930864" cy="5004884"/>
          </a:xfrm>
          <a:prstGeom prst="rect">
            <a:avLst/>
          </a:prstGeom>
        </p:spPr>
      </p:pic>
    </p:spTree>
    <p:extLst>
      <p:ext uri="{BB962C8B-B14F-4D97-AF65-F5344CB8AC3E}">
        <p14:creationId xmlns:p14="http://schemas.microsoft.com/office/powerpoint/2010/main" val="2574416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A96C7-0B06-4A01-A054-9F308C96D074}"/>
              </a:ext>
            </a:extLst>
          </p:cNvPr>
          <p:cNvPicPr>
            <a:picLocks noChangeAspect="1"/>
          </p:cNvPicPr>
          <p:nvPr/>
        </p:nvPicPr>
        <p:blipFill>
          <a:blip r:embed="rId2"/>
          <a:stretch>
            <a:fillRect/>
          </a:stretch>
        </p:blipFill>
        <p:spPr>
          <a:xfrm>
            <a:off x="0" y="0"/>
            <a:ext cx="12191999" cy="1498878"/>
          </a:xfrm>
          <a:prstGeom prst="rect">
            <a:avLst/>
          </a:prstGeom>
        </p:spPr>
      </p:pic>
      <p:pic>
        <p:nvPicPr>
          <p:cNvPr id="4" name="Picture 3">
            <a:extLst>
              <a:ext uri="{FF2B5EF4-FFF2-40B4-BE49-F238E27FC236}">
                <a16:creationId xmlns:a16="http://schemas.microsoft.com/office/drawing/2014/main" id="{5AE85B2E-1827-442C-8CBA-1C0C6F35D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710529" y="1436765"/>
            <a:ext cx="4770939" cy="5441105"/>
          </a:xfrm>
          <a:prstGeom prst="rect">
            <a:avLst/>
          </a:prstGeom>
        </p:spPr>
      </p:pic>
    </p:spTree>
    <p:extLst>
      <p:ext uri="{BB962C8B-B14F-4D97-AF65-F5344CB8AC3E}">
        <p14:creationId xmlns:p14="http://schemas.microsoft.com/office/powerpoint/2010/main" val="2395041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2170" y="2300671"/>
            <a:ext cx="2936950" cy="1477328"/>
          </a:xfrm>
          <a:prstGeom prst="rect">
            <a:avLst/>
          </a:prstGeom>
          <a:noFill/>
        </p:spPr>
        <p:txBody>
          <a:bodyPr wrap="square" rtlCol="1">
            <a:spAutoFit/>
          </a:bodyPr>
          <a:lstStyle/>
          <a:p>
            <a:pPr marL="171450" indent="-171450">
              <a:buFontTx/>
              <a:buChar char="-"/>
            </a:pPr>
            <a:r>
              <a:rPr lang="en-US" b="1" dirty="0"/>
              <a:t>Pipe Wrench</a:t>
            </a:r>
          </a:p>
          <a:p>
            <a:pPr marL="171450" indent="-171450">
              <a:buFontTx/>
              <a:buChar char="-"/>
            </a:pPr>
            <a:r>
              <a:rPr lang="en-US" b="1" dirty="0"/>
              <a:t>Allen Key</a:t>
            </a:r>
          </a:p>
          <a:p>
            <a:pPr marL="171450" indent="-171450">
              <a:buFontTx/>
              <a:buChar char="-"/>
            </a:pPr>
            <a:r>
              <a:rPr lang="en-US" b="1" dirty="0"/>
              <a:t>Rubber Hammer</a:t>
            </a:r>
          </a:p>
          <a:p>
            <a:pPr marL="171450" indent="-171450">
              <a:buFontTx/>
              <a:buChar char="-"/>
            </a:pPr>
            <a:r>
              <a:rPr lang="en-US" b="1" dirty="0"/>
              <a:t>Bowl</a:t>
            </a:r>
          </a:p>
          <a:p>
            <a:pPr marL="171450" indent="-171450">
              <a:buFontTx/>
              <a:buChar char="-"/>
            </a:pPr>
            <a:r>
              <a:rPr lang="en-US" b="1" dirty="0"/>
              <a:t>Flat Bar</a:t>
            </a:r>
          </a:p>
        </p:txBody>
      </p:sp>
      <p:pic>
        <p:nvPicPr>
          <p:cNvPr id="7" name="Picture 6">
            <a:extLst>
              <a:ext uri="{FF2B5EF4-FFF2-40B4-BE49-F238E27FC236}">
                <a16:creationId xmlns:a16="http://schemas.microsoft.com/office/drawing/2014/main" id="{00629CEE-F0C3-46DF-AF60-D46DD0244AC1}"/>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3">
            <a:extLst>
              <a:ext uri="{FF2B5EF4-FFF2-40B4-BE49-F238E27FC236}">
                <a16:creationId xmlns:a16="http://schemas.microsoft.com/office/drawing/2014/main" id="{65EF90AD-DF4D-452F-8B8A-7F6B240575C9}"/>
              </a:ext>
            </a:extLst>
          </p:cNvPr>
          <p:cNvSpPr txBox="1">
            <a:spLocks noChangeArrowheads="1"/>
          </p:cNvSpPr>
          <p:nvPr/>
        </p:nvSpPr>
        <p:spPr bwMode="auto">
          <a:xfrm>
            <a:off x="1452170" y="1586742"/>
            <a:ext cx="541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fontAlgn="base">
              <a:spcBef>
                <a:spcPct val="0"/>
              </a:spcBef>
              <a:spcAft>
                <a:spcPct val="0"/>
              </a:spcAft>
              <a:buNone/>
            </a:pPr>
            <a:r>
              <a:rPr lang="en-US" altLang="en-US" sz="2400" b="1" dirty="0">
                <a:solidFill>
                  <a:srgbClr val="000000"/>
                </a:solidFill>
              </a:rPr>
              <a:t>Required Hand Tools</a:t>
            </a:r>
          </a:p>
        </p:txBody>
      </p:sp>
      <p:sp>
        <p:nvSpPr>
          <p:cNvPr id="9" name="Chevron 1">
            <a:extLst>
              <a:ext uri="{FF2B5EF4-FFF2-40B4-BE49-F238E27FC236}">
                <a16:creationId xmlns:a16="http://schemas.microsoft.com/office/drawing/2014/main" id="{4D740041-E925-4C02-BB51-4722683514BC}"/>
              </a:ext>
            </a:extLst>
          </p:cNvPr>
          <p:cNvSpPr>
            <a:spLocks noChangeArrowheads="1"/>
          </p:cNvSpPr>
          <p:nvPr/>
        </p:nvSpPr>
        <p:spPr bwMode="auto">
          <a:xfrm>
            <a:off x="1039271" y="1685813"/>
            <a:ext cx="381000" cy="263525"/>
          </a:xfrm>
          <a:prstGeom prst="chevron">
            <a:avLst>
              <a:gd name="adj" fmla="val 49846"/>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fontAlgn="base">
              <a:spcBef>
                <a:spcPct val="0"/>
              </a:spcBef>
              <a:spcAft>
                <a:spcPct val="0"/>
              </a:spcAft>
              <a:buNone/>
            </a:pPr>
            <a:endParaRPr lang="en-US" altLang="en-US" sz="2400" b="1" dirty="0">
              <a:solidFill>
                <a:srgbClr val="000000"/>
              </a:solidFill>
            </a:endParaRPr>
          </a:p>
        </p:txBody>
      </p:sp>
      <p:pic>
        <p:nvPicPr>
          <p:cNvPr id="6" name="Picture 2" descr="F:\OTS\misagh khakrand usb\sop\118APPLE\IMG_8333.JPG">
            <a:extLst>
              <a:ext uri="{FF2B5EF4-FFF2-40B4-BE49-F238E27FC236}">
                <a16:creationId xmlns:a16="http://schemas.microsoft.com/office/drawing/2014/main" id="{0286AB0E-B1AB-42C0-8AD2-1542342A7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9619" y="2300671"/>
            <a:ext cx="6506525" cy="440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417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4" descr="F:\OTS\misagh khakrand usb\sop\118APPLE\IMG_8166.JPG">
            <a:extLst>
              <a:ext uri="{FF2B5EF4-FFF2-40B4-BE49-F238E27FC236}">
                <a16:creationId xmlns:a16="http://schemas.microsoft.com/office/drawing/2014/main" id="{D7DC375C-4550-4629-9113-C85E7FAFE71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350270" y="2476509"/>
            <a:ext cx="4849195" cy="3639600"/>
          </a:xfrm>
          <a:noFill/>
        </p:spPr>
      </p:pic>
      <p:pic>
        <p:nvPicPr>
          <p:cNvPr id="12" name="Picture 11" descr="F:\OTS\misagh khakrand usb\sop\118APPLE\IMG_8165.JPG">
            <a:extLst>
              <a:ext uri="{FF2B5EF4-FFF2-40B4-BE49-F238E27FC236}">
                <a16:creationId xmlns:a16="http://schemas.microsoft.com/office/drawing/2014/main" id="{F51E1F8F-F327-4B24-B7DB-30B700490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533" y="2476509"/>
            <a:ext cx="4849195"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6AADA16-752C-431F-884C-8AE5CA476DDE}"/>
              </a:ext>
            </a:extLst>
          </p:cNvPr>
          <p:cNvSpPr txBox="1"/>
          <p:nvPr/>
        </p:nvSpPr>
        <p:spPr>
          <a:xfrm>
            <a:off x="1043062" y="1572195"/>
            <a:ext cx="3776996" cy="276999"/>
          </a:xfrm>
          <a:prstGeom prst="rect">
            <a:avLst/>
          </a:prstGeom>
          <a:noFill/>
        </p:spPr>
        <p:txBody>
          <a:bodyPr wrap="none" rtlCol="1">
            <a:spAutoFit/>
          </a:bodyPr>
          <a:lstStyle/>
          <a:p>
            <a:r>
              <a:rPr lang="en-US" sz="1200" dirty="0"/>
              <a:t>Remove shear screws (9) from the dog housing (15).</a:t>
            </a:r>
            <a:endParaRPr lang="fa-IR" sz="1200" dirty="0"/>
          </a:p>
        </p:txBody>
      </p:sp>
    </p:spTree>
    <p:extLst>
      <p:ext uri="{BB962C8B-B14F-4D97-AF65-F5344CB8AC3E}">
        <p14:creationId xmlns:p14="http://schemas.microsoft.com/office/powerpoint/2010/main" val="3610864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Content Placeholder 5" descr="F:\OTS\misagh khakrand usb\sop\118APPLE\IMG_8181.JPG">
            <a:extLst>
              <a:ext uri="{FF2B5EF4-FFF2-40B4-BE49-F238E27FC236}">
                <a16:creationId xmlns:a16="http://schemas.microsoft.com/office/drawing/2014/main" id="{30212DFF-0428-461E-8C65-486A585D5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274" y="2476509"/>
            <a:ext cx="4849193"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OTS\misagh khakrand usb\sop\118APPLE\IMG_8171.JPG">
            <a:extLst>
              <a:ext uri="{FF2B5EF4-FFF2-40B4-BE49-F238E27FC236}">
                <a16:creationId xmlns:a16="http://schemas.microsoft.com/office/drawing/2014/main" id="{E4EC4531-6043-4E5F-9F5F-3F530FAC2F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533" y="2476509"/>
            <a:ext cx="4849195"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59E3E66-B308-459D-8D22-8DAECD61B11C}"/>
              </a:ext>
            </a:extLst>
          </p:cNvPr>
          <p:cNvSpPr txBox="1"/>
          <p:nvPr/>
        </p:nvSpPr>
        <p:spPr>
          <a:xfrm>
            <a:off x="1043062" y="1572195"/>
            <a:ext cx="5237139" cy="276999"/>
          </a:xfrm>
          <a:prstGeom prst="rect">
            <a:avLst/>
          </a:prstGeom>
          <a:noFill/>
        </p:spPr>
        <p:txBody>
          <a:bodyPr wrap="none" rtlCol="1">
            <a:spAutoFit/>
          </a:bodyPr>
          <a:lstStyle/>
          <a:p>
            <a:r>
              <a:rPr lang="en-US" sz="1200" dirty="0"/>
              <a:t>Expand retaining ring (10) and slide up and away from the locking pin (11).</a:t>
            </a:r>
            <a:endParaRPr lang="fa-IR" sz="1200" dirty="0"/>
          </a:p>
        </p:txBody>
      </p:sp>
    </p:spTree>
    <p:extLst>
      <p:ext uri="{BB962C8B-B14F-4D97-AF65-F5344CB8AC3E}">
        <p14:creationId xmlns:p14="http://schemas.microsoft.com/office/powerpoint/2010/main" val="3591604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6" descr="F:\OTS\misagh khakrand usb\sop\118APPLE\IMG_8184.JPG">
            <a:extLst>
              <a:ext uri="{FF2B5EF4-FFF2-40B4-BE49-F238E27FC236}">
                <a16:creationId xmlns:a16="http://schemas.microsoft.com/office/drawing/2014/main" id="{DBBE4B4B-EA39-4669-8A60-ADA18836A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70" y="2476509"/>
            <a:ext cx="4846320"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F:\OTS\misagh khakrand usb\sop\118APPLE\IMG_8185.JPG">
            <a:extLst>
              <a:ext uri="{FF2B5EF4-FFF2-40B4-BE49-F238E27FC236}">
                <a16:creationId xmlns:a16="http://schemas.microsoft.com/office/drawing/2014/main" id="{42D1E1D0-69B9-45FC-AAE5-16A85D0A65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708" y="2476509"/>
            <a:ext cx="4846320"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62EDE16-0C74-4861-96FB-BD07CD58EB7B}"/>
              </a:ext>
            </a:extLst>
          </p:cNvPr>
          <p:cNvSpPr txBox="1"/>
          <p:nvPr/>
        </p:nvSpPr>
        <p:spPr>
          <a:xfrm>
            <a:off x="1043062" y="1572195"/>
            <a:ext cx="5315686" cy="276999"/>
          </a:xfrm>
          <a:prstGeom prst="rect">
            <a:avLst/>
          </a:prstGeom>
          <a:noFill/>
        </p:spPr>
        <p:txBody>
          <a:bodyPr wrap="none" rtlCol="1">
            <a:spAutoFit/>
          </a:bodyPr>
          <a:lstStyle/>
          <a:p>
            <a:r>
              <a:rPr lang="en-US" sz="1200" dirty="0"/>
              <a:t>Slide the locking pin (11) out from under the adjusting ring (12) and remove.</a:t>
            </a:r>
            <a:endParaRPr lang="fa-IR" sz="1200" dirty="0"/>
          </a:p>
        </p:txBody>
      </p:sp>
    </p:spTree>
    <p:extLst>
      <p:ext uri="{BB962C8B-B14F-4D97-AF65-F5344CB8AC3E}">
        <p14:creationId xmlns:p14="http://schemas.microsoft.com/office/powerpoint/2010/main" val="3981948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5" descr="F:\OTS\misagh khakrand usb\sop\118APPLE\IMG_8187.JPG">
            <a:extLst>
              <a:ext uri="{FF2B5EF4-FFF2-40B4-BE49-F238E27FC236}">
                <a16:creationId xmlns:a16="http://schemas.microsoft.com/office/drawing/2014/main" id="{361A4187-1BED-4E99-A290-962B1F9C7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70" y="2476509"/>
            <a:ext cx="4846320"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OTS\misagh khakrand usb\sop\118APPLE\IMG_8189.JPG">
            <a:extLst>
              <a:ext uri="{FF2B5EF4-FFF2-40B4-BE49-F238E27FC236}">
                <a16:creationId xmlns:a16="http://schemas.microsoft.com/office/drawing/2014/main" id="{374D59B9-2E9D-4553-A3D4-3BCC3E897C5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6351708" y="2476509"/>
            <a:ext cx="4854928" cy="3639600"/>
          </a:xfrm>
          <a:noFill/>
        </p:spPr>
      </p:pic>
      <p:sp>
        <p:nvSpPr>
          <p:cNvPr id="11" name="TextBox 10">
            <a:extLst>
              <a:ext uri="{FF2B5EF4-FFF2-40B4-BE49-F238E27FC236}">
                <a16:creationId xmlns:a16="http://schemas.microsoft.com/office/drawing/2014/main" id="{50C19FEB-D7B8-4EBE-BBC1-6259C8D6501B}"/>
              </a:ext>
            </a:extLst>
          </p:cNvPr>
          <p:cNvSpPr txBox="1"/>
          <p:nvPr/>
        </p:nvSpPr>
        <p:spPr>
          <a:xfrm>
            <a:off x="1043062" y="1572195"/>
            <a:ext cx="2460930" cy="276999"/>
          </a:xfrm>
          <a:prstGeom prst="rect">
            <a:avLst/>
          </a:prstGeom>
          <a:noFill/>
        </p:spPr>
        <p:txBody>
          <a:bodyPr wrap="none" rtlCol="1">
            <a:spAutoFit/>
          </a:bodyPr>
          <a:lstStyle/>
          <a:p>
            <a:r>
              <a:rPr lang="en-US" sz="1200" dirty="0"/>
              <a:t>Un-tighten the adjusting ring (12).</a:t>
            </a:r>
            <a:endParaRPr lang="fa-IR" sz="1200" dirty="0"/>
          </a:p>
        </p:txBody>
      </p:sp>
    </p:spTree>
    <p:extLst>
      <p:ext uri="{BB962C8B-B14F-4D97-AF65-F5344CB8AC3E}">
        <p14:creationId xmlns:p14="http://schemas.microsoft.com/office/powerpoint/2010/main" val="1189032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ChangeArrowheads="1"/>
          </p:cNvSpPr>
          <p:nvPr/>
        </p:nvSpPr>
        <p:spPr bwMode="hidden">
          <a:xfrm>
            <a:off x="1992313" y="1773238"/>
            <a:ext cx="8189912"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0"/>
              </a:spcBef>
              <a:buFontTx/>
              <a:buNone/>
            </a:pPr>
            <a:endParaRPr kumimoji="1" lang="en-US" altLang="zh-CN" b="1" dirty="0"/>
          </a:p>
          <a:p>
            <a:pPr algn="ctr" eaLnBrk="1" hangingPunct="1">
              <a:spcBef>
                <a:spcPct val="0"/>
              </a:spcBef>
              <a:buFontTx/>
              <a:buNone/>
            </a:pPr>
            <a:r>
              <a:rPr kumimoji="1" lang="en-US" altLang="zh-CN" b="1" dirty="0"/>
              <a:t>CONTENT</a:t>
            </a:r>
          </a:p>
          <a:p>
            <a:pPr algn="ctr" eaLnBrk="1" hangingPunct="1">
              <a:spcBef>
                <a:spcPct val="0"/>
              </a:spcBef>
              <a:buFontTx/>
              <a:buNone/>
            </a:pPr>
            <a:endParaRPr kumimoji="1" lang="en-US" altLang="zh-CN" sz="2400" b="1" dirty="0"/>
          </a:p>
          <a:p>
            <a:pPr>
              <a:spcBef>
                <a:spcPct val="0"/>
              </a:spcBef>
              <a:buFont typeface="Wingdings" panose="05000000000000000000" pitchFamily="2" charset="2"/>
              <a:buChar char="u"/>
            </a:pPr>
            <a:r>
              <a:rPr kumimoji="1" lang="en-US" altLang="en-US" sz="2400" b="1" dirty="0"/>
              <a:t>Introduction</a:t>
            </a:r>
            <a:r>
              <a:rPr kumimoji="1" lang="en-US" altLang="zh-CN" sz="2400" b="1" dirty="0"/>
              <a:t> of </a:t>
            </a:r>
            <a:r>
              <a:rPr lang="en-US" sz="2000" b="1" dirty="0"/>
              <a:t>Tool</a:t>
            </a:r>
            <a:endParaRPr lang="en-US" altLang="zh-CN" sz="2000" b="1" dirty="0"/>
          </a:p>
          <a:p>
            <a:pPr eaLnBrk="1" hangingPunct="1">
              <a:spcBef>
                <a:spcPct val="0"/>
              </a:spcBef>
              <a:buFont typeface="Wingdings" panose="05000000000000000000" pitchFamily="2" charset="2"/>
              <a:buChar char="u"/>
            </a:pPr>
            <a:r>
              <a:rPr kumimoji="1" lang="en-US" altLang="zh-CN" sz="2400" b="1" dirty="0"/>
              <a:t>Disassembly</a:t>
            </a:r>
          </a:p>
          <a:p>
            <a:pPr eaLnBrk="1" hangingPunct="1">
              <a:spcBef>
                <a:spcPct val="0"/>
              </a:spcBef>
              <a:buFont typeface="Wingdings" panose="05000000000000000000" pitchFamily="2" charset="2"/>
              <a:buChar char="u"/>
            </a:pPr>
            <a:r>
              <a:rPr kumimoji="1" lang="en-US" altLang="zh-CN" sz="2400" b="1" dirty="0"/>
              <a:t>Assembly</a:t>
            </a:r>
          </a:p>
          <a:p>
            <a:pPr eaLnBrk="1" hangingPunct="1">
              <a:spcBef>
                <a:spcPct val="0"/>
              </a:spcBef>
              <a:buFontTx/>
              <a:buNone/>
            </a:pPr>
            <a:endParaRPr kumimoji="1" lang="en-US" altLang="zh-CN" sz="2800" b="1" dirty="0"/>
          </a:p>
          <a:p>
            <a:pPr eaLnBrk="1" hangingPunct="1">
              <a:spcBef>
                <a:spcPct val="0"/>
              </a:spcBef>
              <a:buFontTx/>
              <a:buNone/>
            </a:pPr>
            <a:endParaRPr kumimoji="1" lang="en-US" altLang="zh-CN" sz="2800" b="1" dirty="0"/>
          </a:p>
        </p:txBody>
      </p:sp>
      <p:pic>
        <p:nvPicPr>
          <p:cNvPr id="9" name="Picture 8">
            <a:extLst>
              <a:ext uri="{FF2B5EF4-FFF2-40B4-BE49-F238E27FC236}">
                <a16:creationId xmlns:a16="http://schemas.microsoft.com/office/drawing/2014/main" id="{805FB490-B20B-4B88-A245-449CE95E6A21}"/>
              </a:ext>
            </a:extLst>
          </p:cNvPr>
          <p:cNvPicPr>
            <a:picLocks noChangeAspect="1"/>
          </p:cNvPicPr>
          <p:nvPr/>
        </p:nvPicPr>
        <p:blipFill>
          <a:blip r:embed="rId2"/>
          <a:stretch>
            <a:fillRect/>
          </a:stretch>
        </p:blipFill>
        <p:spPr>
          <a:xfrm>
            <a:off x="0" y="0"/>
            <a:ext cx="12191999" cy="1498878"/>
          </a:xfrm>
          <a:prstGeom prst="rect">
            <a:avLst/>
          </a:prstGeom>
        </p:spPr>
      </p:pic>
    </p:spTree>
    <p:extLst>
      <p:ext uri="{BB962C8B-B14F-4D97-AF65-F5344CB8AC3E}">
        <p14:creationId xmlns:p14="http://schemas.microsoft.com/office/powerpoint/2010/main" val="1741347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6" descr="F:\OTS\misagh khakrand usb\sop\118APPLE\IMG_8193.JPG">
            <a:extLst>
              <a:ext uri="{FF2B5EF4-FFF2-40B4-BE49-F238E27FC236}">
                <a16:creationId xmlns:a16="http://schemas.microsoft.com/office/drawing/2014/main" id="{2B5BBFCF-A44F-485B-A9F2-36DF197D1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32" y="2476509"/>
            <a:ext cx="4849196"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OTS\misagh khakrand usb\sop\118APPLE\IMG_8196.JPG">
            <a:extLst>
              <a:ext uri="{FF2B5EF4-FFF2-40B4-BE49-F238E27FC236}">
                <a16:creationId xmlns:a16="http://schemas.microsoft.com/office/drawing/2014/main" id="{BDC2314E-9514-4F5F-A259-913C8D56D80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6350270" y="2476509"/>
            <a:ext cx="4849196" cy="3639600"/>
          </a:xfrm>
          <a:noFill/>
        </p:spPr>
      </p:pic>
      <p:sp>
        <p:nvSpPr>
          <p:cNvPr id="11" name="TextBox 10">
            <a:extLst>
              <a:ext uri="{FF2B5EF4-FFF2-40B4-BE49-F238E27FC236}">
                <a16:creationId xmlns:a16="http://schemas.microsoft.com/office/drawing/2014/main" id="{1DC9914E-DC89-4A96-8B42-A94FFC249575}"/>
              </a:ext>
            </a:extLst>
          </p:cNvPr>
          <p:cNvSpPr txBox="1"/>
          <p:nvPr/>
        </p:nvSpPr>
        <p:spPr>
          <a:xfrm>
            <a:off x="1043062" y="1572195"/>
            <a:ext cx="3743332" cy="276999"/>
          </a:xfrm>
          <a:prstGeom prst="rect">
            <a:avLst/>
          </a:prstGeom>
          <a:noFill/>
        </p:spPr>
        <p:txBody>
          <a:bodyPr wrap="none" rtlCol="1">
            <a:spAutoFit/>
          </a:bodyPr>
          <a:lstStyle/>
          <a:p>
            <a:r>
              <a:rPr lang="en-US" sz="1200" dirty="0"/>
              <a:t>Un-thread the top sub (1) from the dog housing (15).</a:t>
            </a:r>
            <a:endParaRPr lang="fa-IR" sz="1200" dirty="0"/>
          </a:p>
        </p:txBody>
      </p:sp>
    </p:spTree>
    <p:extLst>
      <p:ext uri="{BB962C8B-B14F-4D97-AF65-F5344CB8AC3E}">
        <p14:creationId xmlns:p14="http://schemas.microsoft.com/office/powerpoint/2010/main" val="2680112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4" descr="F:\OTS\misagh khakrand usb\sop\118APPLE\IMG_8201.JPG">
            <a:extLst>
              <a:ext uri="{FF2B5EF4-FFF2-40B4-BE49-F238E27FC236}">
                <a16:creationId xmlns:a16="http://schemas.microsoft.com/office/drawing/2014/main" id="{A00F0B5A-61C6-493A-9178-177B648E0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32" y="2476509"/>
            <a:ext cx="4849196"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F:\OTS\misagh khakrand usb\sop\118APPLE\IMG_8205.JPG">
            <a:extLst>
              <a:ext uri="{FF2B5EF4-FFF2-40B4-BE49-F238E27FC236}">
                <a16:creationId xmlns:a16="http://schemas.microsoft.com/office/drawing/2014/main" id="{BB553539-6D8F-430B-9BDC-FC293C938EC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6350272" y="2476509"/>
            <a:ext cx="4849196" cy="3639600"/>
          </a:xfrm>
          <a:noFill/>
        </p:spPr>
      </p:pic>
      <p:sp>
        <p:nvSpPr>
          <p:cNvPr id="11" name="TextBox 10">
            <a:extLst>
              <a:ext uri="{FF2B5EF4-FFF2-40B4-BE49-F238E27FC236}">
                <a16:creationId xmlns:a16="http://schemas.microsoft.com/office/drawing/2014/main" id="{DDCD7E61-6AC0-4F58-903D-2A86EBC84A7B}"/>
              </a:ext>
            </a:extLst>
          </p:cNvPr>
          <p:cNvSpPr txBox="1"/>
          <p:nvPr/>
        </p:nvSpPr>
        <p:spPr>
          <a:xfrm>
            <a:off x="1043062" y="1572195"/>
            <a:ext cx="6131807" cy="276999"/>
          </a:xfrm>
          <a:prstGeom prst="rect">
            <a:avLst/>
          </a:prstGeom>
          <a:noFill/>
        </p:spPr>
        <p:txBody>
          <a:bodyPr wrap="none" rtlCol="1">
            <a:spAutoFit/>
          </a:bodyPr>
          <a:lstStyle/>
          <a:p>
            <a:r>
              <a:rPr lang="en-US" sz="1200" dirty="0"/>
              <a:t>Pull the piston (4), spring (5), collet sleeve (6) and collet (13) from the dog housing (15).</a:t>
            </a:r>
            <a:endParaRPr lang="fa-IR" sz="1200" dirty="0"/>
          </a:p>
        </p:txBody>
      </p:sp>
    </p:spTree>
    <p:extLst>
      <p:ext uri="{BB962C8B-B14F-4D97-AF65-F5344CB8AC3E}">
        <p14:creationId xmlns:p14="http://schemas.microsoft.com/office/powerpoint/2010/main" val="175763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7" name="Picture 2" descr="F:\OTS\misagh khakrand usb\sop\118APPLE\IMG_8241.JPG">
            <a:extLst>
              <a:ext uri="{FF2B5EF4-FFF2-40B4-BE49-F238E27FC236}">
                <a16:creationId xmlns:a16="http://schemas.microsoft.com/office/drawing/2014/main" id="{81D03D7A-A810-4BA8-B45C-D09E34807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32" y="2476509"/>
            <a:ext cx="4849194"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F:\OTS\misagh khakrand usb\sop\118APPLE\IMG_8242.JPG">
            <a:extLst>
              <a:ext uri="{FF2B5EF4-FFF2-40B4-BE49-F238E27FC236}">
                <a16:creationId xmlns:a16="http://schemas.microsoft.com/office/drawing/2014/main" id="{FAB58AB1-D2D8-43C7-A8F4-78237B9EF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274" y="2476509"/>
            <a:ext cx="4849194"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99B14745-9F1F-4FE1-A230-9BF61F8EC540}"/>
              </a:ext>
            </a:extLst>
          </p:cNvPr>
          <p:cNvSpPr txBox="1"/>
          <p:nvPr/>
        </p:nvSpPr>
        <p:spPr>
          <a:xfrm>
            <a:off x="1043062" y="1572195"/>
            <a:ext cx="7139647" cy="276999"/>
          </a:xfrm>
          <a:prstGeom prst="rect">
            <a:avLst/>
          </a:prstGeom>
          <a:noFill/>
        </p:spPr>
        <p:txBody>
          <a:bodyPr wrap="none" rtlCol="1">
            <a:spAutoFit/>
          </a:bodyPr>
          <a:lstStyle/>
          <a:p>
            <a:r>
              <a:rPr lang="en-US" sz="1200" dirty="0"/>
              <a:t>Insert the all thread assembly tool through the piston (4) and the collet. Tighten to unload the spring (5).</a:t>
            </a:r>
            <a:endParaRPr lang="fa-IR" sz="1200" dirty="0"/>
          </a:p>
        </p:txBody>
      </p:sp>
    </p:spTree>
    <p:extLst>
      <p:ext uri="{BB962C8B-B14F-4D97-AF65-F5344CB8AC3E}">
        <p14:creationId xmlns:p14="http://schemas.microsoft.com/office/powerpoint/2010/main" val="3661902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4" descr="F:\OTS\misagh khakrand usb\sop\118APPLE\IMG_8249.JPG">
            <a:extLst>
              <a:ext uri="{FF2B5EF4-FFF2-40B4-BE49-F238E27FC236}">
                <a16:creationId xmlns:a16="http://schemas.microsoft.com/office/drawing/2014/main" id="{E064C883-E634-4334-BAD0-40963129E80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88073" y="2476509"/>
            <a:ext cx="4853651" cy="3639600"/>
          </a:xfrm>
          <a:noFill/>
        </p:spPr>
      </p:pic>
      <p:pic>
        <p:nvPicPr>
          <p:cNvPr id="7" name="Picture 4" descr="F:\OTS\misagh khakrand usb\sop\118APPLE\IMG_8251.JPG">
            <a:extLst>
              <a:ext uri="{FF2B5EF4-FFF2-40B4-BE49-F238E27FC236}">
                <a16:creationId xmlns:a16="http://schemas.microsoft.com/office/drawing/2014/main" id="{DA9E3BD0-BC88-45C3-9565-19DAA99B0C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274" y="2476509"/>
            <a:ext cx="4853651"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59C9596A-2F24-4A29-A463-F231B4A6686C}"/>
              </a:ext>
            </a:extLst>
          </p:cNvPr>
          <p:cNvSpPr txBox="1"/>
          <p:nvPr/>
        </p:nvSpPr>
        <p:spPr>
          <a:xfrm>
            <a:off x="1043062" y="1572195"/>
            <a:ext cx="8902245" cy="276999"/>
          </a:xfrm>
          <a:prstGeom prst="rect">
            <a:avLst/>
          </a:prstGeom>
          <a:noFill/>
        </p:spPr>
        <p:txBody>
          <a:bodyPr wrap="none" rtlCol="1">
            <a:spAutoFit/>
          </a:bodyPr>
          <a:lstStyle/>
          <a:p>
            <a:r>
              <a:rPr lang="en-US" sz="1200" dirty="0"/>
              <a:t>Slide the collet sleeve (6) off of the collet (13). Loosen the nut on the all thread and remove complete compression on the spring.</a:t>
            </a:r>
            <a:endParaRPr lang="fa-IR" sz="1200" dirty="0"/>
          </a:p>
        </p:txBody>
      </p:sp>
      <p:sp>
        <p:nvSpPr>
          <p:cNvPr id="2" name="TextBox 1">
            <a:extLst>
              <a:ext uri="{FF2B5EF4-FFF2-40B4-BE49-F238E27FC236}">
                <a16:creationId xmlns:a16="http://schemas.microsoft.com/office/drawing/2014/main" id="{38786C58-B8D6-4242-A428-ABA806EFF803}"/>
              </a:ext>
            </a:extLst>
          </p:cNvPr>
          <p:cNvSpPr txBox="1"/>
          <p:nvPr/>
        </p:nvSpPr>
        <p:spPr>
          <a:xfrm>
            <a:off x="1043062" y="6411558"/>
            <a:ext cx="9412000" cy="276999"/>
          </a:xfrm>
          <a:prstGeom prst="rect">
            <a:avLst/>
          </a:prstGeom>
          <a:noFill/>
        </p:spPr>
        <p:txBody>
          <a:bodyPr wrap="none" rtlCol="1">
            <a:spAutoFit/>
          </a:bodyPr>
          <a:lstStyle/>
          <a:p>
            <a:pPr marL="171450" indent="-171450">
              <a:buFont typeface="Arial" panose="020B0604020202020204" pitchFamily="34" charset="0"/>
              <a:buChar char="•"/>
            </a:pPr>
            <a:r>
              <a:rPr lang="en-US" sz="1200" b="1" dirty="0"/>
              <a:t>Note: </a:t>
            </a:r>
            <a:r>
              <a:rPr lang="en-US" sz="1200" dirty="0"/>
              <a:t>do not slide the collet sleeve (6) without the all-thread assembly install. The spring (5) is under high load and can result in injury.</a:t>
            </a:r>
          </a:p>
        </p:txBody>
      </p:sp>
    </p:spTree>
    <p:extLst>
      <p:ext uri="{BB962C8B-B14F-4D97-AF65-F5344CB8AC3E}">
        <p14:creationId xmlns:p14="http://schemas.microsoft.com/office/powerpoint/2010/main" val="3489350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7" name="Picture 4" descr="F:\OTS\misagh khakrand usb\sop\118APPLE\IMG_8254.JPG">
            <a:extLst>
              <a:ext uri="{FF2B5EF4-FFF2-40B4-BE49-F238E27FC236}">
                <a16:creationId xmlns:a16="http://schemas.microsoft.com/office/drawing/2014/main" id="{7D975B50-7739-422F-AFE4-D727B6895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73" y="2476509"/>
            <a:ext cx="4853651"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F:\OTS\misagh khakrand usb\sop\118APPLE\IMG_8255.JPG">
            <a:extLst>
              <a:ext uri="{FF2B5EF4-FFF2-40B4-BE49-F238E27FC236}">
                <a16:creationId xmlns:a16="http://schemas.microsoft.com/office/drawing/2014/main" id="{E0C35EB3-8590-4508-A9FF-8735BD159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276" y="2476509"/>
            <a:ext cx="4853651"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3015BBD8-9FAD-4236-858C-BD798CDA92FC}"/>
              </a:ext>
            </a:extLst>
          </p:cNvPr>
          <p:cNvSpPr txBox="1"/>
          <p:nvPr/>
        </p:nvSpPr>
        <p:spPr>
          <a:xfrm>
            <a:off x="1043062" y="1572195"/>
            <a:ext cx="9030036" cy="276999"/>
          </a:xfrm>
          <a:prstGeom prst="rect">
            <a:avLst/>
          </a:prstGeom>
          <a:noFill/>
        </p:spPr>
        <p:txBody>
          <a:bodyPr wrap="none" rtlCol="1">
            <a:spAutoFit/>
          </a:bodyPr>
          <a:lstStyle/>
          <a:p>
            <a:r>
              <a:rPr lang="en-US" sz="1200" dirty="0"/>
              <a:t>Pull the dog housing (15) out of the seating dog (17) and remove the O-ring (14) and adjusting ring (12) from the dog housing (15).</a:t>
            </a:r>
            <a:endParaRPr lang="fa-IR" sz="1200" dirty="0"/>
          </a:p>
        </p:txBody>
      </p:sp>
    </p:spTree>
    <p:extLst>
      <p:ext uri="{BB962C8B-B14F-4D97-AF65-F5344CB8AC3E}">
        <p14:creationId xmlns:p14="http://schemas.microsoft.com/office/powerpoint/2010/main" val="4276632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5" descr="F:\OTS\misagh khakrand usb\sop\118APPLE\IMG_8262.JPG">
            <a:extLst>
              <a:ext uri="{FF2B5EF4-FFF2-40B4-BE49-F238E27FC236}">
                <a16:creationId xmlns:a16="http://schemas.microsoft.com/office/drawing/2014/main" id="{9B44ED0C-425C-42CD-9046-DFC6EA094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72" y="2476509"/>
            <a:ext cx="4853649"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OTS\misagh khakrand usb\sop\118APPLE\IMG_8261.JPG">
            <a:extLst>
              <a:ext uri="{FF2B5EF4-FFF2-40B4-BE49-F238E27FC236}">
                <a16:creationId xmlns:a16="http://schemas.microsoft.com/office/drawing/2014/main" id="{7A1A50B7-EC34-47F8-8275-8D7D67187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279" y="2476509"/>
            <a:ext cx="4853649"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2917765-D597-4D24-84EC-65FA41924880}"/>
              </a:ext>
            </a:extLst>
          </p:cNvPr>
          <p:cNvSpPr txBox="1"/>
          <p:nvPr/>
        </p:nvSpPr>
        <p:spPr>
          <a:xfrm>
            <a:off x="1043062" y="1572195"/>
            <a:ext cx="5088252" cy="276999"/>
          </a:xfrm>
          <a:prstGeom prst="rect">
            <a:avLst/>
          </a:prstGeom>
          <a:noFill/>
        </p:spPr>
        <p:txBody>
          <a:bodyPr wrap="none" rtlCol="1">
            <a:spAutoFit/>
          </a:bodyPr>
          <a:lstStyle/>
          <a:p>
            <a:r>
              <a:rPr lang="en-US" sz="1200" dirty="0"/>
              <a:t>Remove the retaining ring (10) and dogs (16) from the dog housing (15).</a:t>
            </a:r>
            <a:endParaRPr lang="fa-IR" sz="1200" dirty="0"/>
          </a:p>
        </p:txBody>
      </p:sp>
    </p:spTree>
    <p:extLst>
      <p:ext uri="{BB962C8B-B14F-4D97-AF65-F5344CB8AC3E}">
        <p14:creationId xmlns:p14="http://schemas.microsoft.com/office/powerpoint/2010/main" val="425367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7" name="Picture 2" descr="F:\OTS\misagh khakrand usb\sop\118APPLE\IMG_8224.JPG">
            <a:extLst>
              <a:ext uri="{FF2B5EF4-FFF2-40B4-BE49-F238E27FC236}">
                <a16:creationId xmlns:a16="http://schemas.microsoft.com/office/drawing/2014/main" id="{C1CED949-801F-4040-BDCA-4D0CD466D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72" y="2476509"/>
            <a:ext cx="4853647"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C925A62-6CA9-4E0D-9A97-F5606C54F278}"/>
              </a:ext>
            </a:extLst>
          </p:cNvPr>
          <p:cNvSpPr txBox="1"/>
          <p:nvPr/>
        </p:nvSpPr>
        <p:spPr>
          <a:xfrm>
            <a:off x="1043062" y="1572195"/>
            <a:ext cx="6234399" cy="276999"/>
          </a:xfrm>
          <a:prstGeom prst="rect">
            <a:avLst/>
          </a:prstGeom>
          <a:noFill/>
        </p:spPr>
        <p:txBody>
          <a:bodyPr wrap="none" rtlCol="1">
            <a:spAutoFit/>
          </a:bodyPr>
          <a:lstStyle/>
          <a:p>
            <a:r>
              <a:rPr lang="en-US" sz="1200" dirty="0"/>
              <a:t>Remove the filter plug (18), washer (19) and snubber filter (20) from the seating dog (17).</a:t>
            </a:r>
            <a:endParaRPr lang="fa-IR" sz="1200" dirty="0"/>
          </a:p>
        </p:txBody>
      </p:sp>
      <p:pic>
        <p:nvPicPr>
          <p:cNvPr id="13" name="Picture 2" descr="F:\OTS\misagh khakrand usb\sop\118APPLE\IMG_8226.JPG">
            <a:extLst>
              <a:ext uri="{FF2B5EF4-FFF2-40B4-BE49-F238E27FC236}">
                <a16:creationId xmlns:a16="http://schemas.microsoft.com/office/drawing/2014/main" id="{23276C96-3E11-4CC2-A37C-A05E5B421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281" y="2476509"/>
            <a:ext cx="4853647"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6014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C</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D</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12" name="Picture 2" descr="F:\OTS\misagh khakrand usb\sop\118APPLE\IMG_8228.JPG">
            <a:extLst>
              <a:ext uri="{FF2B5EF4-FFF2-40B4-BE49-F238E27FC236}">
                <a16:creationId xmlns:a16="http://schemas.microsoft.com/office/drawing/2014/main" id="{CBF218FF-90BC-411E-B653-DA54076C7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284" y="2476509"/>
            <a:ext cx="4853645"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F:\OTS\misagh khakrand usb\sop\118APPLE\IMG_8227.JPG">
            <a:extLst>
              <a:ext uri="{FF2B5EF4-FFF2-40B4-BE49-F238E27FC236}">
                <a16:creationId xmlns:a16="http://schemas.microsoft.com/office/drawing/2014/main" id="{B6D70E45-10F8-4622-A8CF-8669499BA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1" y="2476509"/>
            <a:ext cx="4853646"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B76123B-D661-4A56-9680-7D3240F2FFC9}"/>
              </a:ext>
            </a:extLst>
          </p:cNvPr>
          <p:cNvSpPr txBox="1"/>
          <p:nvPr/>
        </p:nvSpPr>
        <p:spPr>
          <a:xfrm>
            <a:off x="1043062" y="1572195"/>
            <a:ext cx="6234399" cy="276999"/>
          </a:xfrm>
          <a:prstGeom prst="rect">
            <a:avLst/>
          </a:prstGeom>
          <a:noFill/>
        </p:spPr>
        <p:txBody>
          <a:bodyPr wrap="none" rtlCol="1">
            <a:spAutoFit/>
          </a:bodyPr>
          <a:lstStyle/>
          <a:p>
            <a:r>
              <a:rPr lang="en-US" sz="1200" dirty="0"/>
              <a:t>Remove the filter plug (18), washer (19) and snubber filter (20) from the seating dog (17).</a:t>
            </a:r>
            <a:endParaRPr lang="fa-IR" sz="1200" dirty="0"/>
          </a:p>
        </p:txBody>
      </p:sp>
    </p:spTree>
    <p:extLst>
      <p:ext uri="{BB962C8B-B14F-4D97-AF65-F5344CB8AC3E}">
        <p14:creationId xmlns:p14="http://schemas.microsoft.com/office/powerpoint/2010/main" val="1927754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389850" cy="461665"/>
          </a:xfrm>
          <a:prstGeom prst="rect">
            <a:avLst/>
          </a:prstGeom>
          <a:noFill/>
        </p:spPr>
        <p:txBody>
          <a:bodyPr wrap="none" rtlCol="1">
            <a:spAutoFit/>
          </a:bodyPr>
          <a:lstStyle/>
          <a:p>
            <a:r>
              <a:rPr lang="en-US" sz="2400" b="1" dirty="0"/>
              <a:t>E</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372218" cy="461665"/>
          </a:xfrm>
          <a:prstGeom prst="rect">
            <a:avLst/>
          </a:prstGeom>
          <a:noFill/>
        </p:spPr>
        <p:txBody>
          <a:bodyPr wrap="none" rtlCol="1">
            <a:spAutoFit/>
          </a:bodyPr>
          <a:lstStyle/>
          <a:p>
            <a:r>
              <a:rPr lang="en-US" sz="2400" b="1" dirty="0"/>
              <a:t>F</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11" name="Picture 3" descr="F:\OTS\misagh khakrand usb\sop\118APPLE\IMG_8229.JPG">
            <a:extLst>
              <a:ext uri="{FF2B5EF4-FFF2-40B4-BE49-F238E27FC236}">
                <a16:creationId xmlns:a16="http://schemas.microsoft.com/office/drawing/2014/main" id="{E87B729F-CD50-4405-A843-A62F1F8CB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67" y="2476509"/>
            <a:ext cx="4853647"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DCF4BE13-3D8E-4AD6-9EBB-CA15EBAABB04}"/>
              </a:ext>
            </a:extLst>
          </p:cNvPr>
          <p:cNvSpPr txBox="1"/>
          <p:nvPr/>
        </p:nvSpPr>
        <p:spPr>
          <a:xfrm>
            <a:off x="1043062" y="1572195"/>
            <a:ext cx="6234399" cy="276999"/>
          </a:xfrm>
          <a:prstGeom prst="rect">
            <a:avLst/>
          </a:prstGeom>
          <a:noFill/>
        </p:spPr>
        <p:txBody>
          <a:bodyPr wrap="none" rtlCol="1">
            <a:spAutoFit/>
          </a:bodyPr>
          <a:lstStyle/>
          <a:p>
            <a:r>
              <a:rPr lang="en-US" sz="1200" dirty="0"/>
              <a:t>Remove the filter plug (18), washer (19) and snubber filter (20) from the seating dog (17).</a:t>
            </a:r>
            <a:endParaRPr lang="fa-IR" sz="1200" dirty="0"/>
          </a:p>
        </p:txBody>
      </p:sp>
    </p:spTree>
    <p:extLst>
      <p:ext uri="{BB962C8B-B14F-4D97-AF65-F5344CB8AC3E}">
        <p14:creationId xmlns:p14="http://schemas.microsoft.com/office/powerpoint/2010/main" val="2172128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11" name="Picture 2" descr="F:\OTS\misagh khakrand usb\sop\118APPLE\IMG_8233.JPG">
            <a:extLst>
              <a:ext uri="{FF2B5EF4-FFF2-40B4-BE49-F238E27FC236}">
                <a16:creationId xmlns:a16="http://schemas.microsoft.com/office/drawing/2014/main" id="{035E5BF0-B636-4D29-B73E-DF0886643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049" y="2476509"/>
            <a:ext cx="4853643"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F:\OTS\misagh khakrand usb\sop\118APPLE\IMG_8230.JPG">
            <a:extLst>
              <a:ext uri="{FF2B5EF4-FFF2-40B4-BE49-F238E27FC236}">
                <a16:creationId xmlns:a16="http://schemas.microsoft.com/office/drawing/2014/main" id="{569CC42A-75A3-44FC-A5B0-E0A1BF887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308" y="2476509"/>
            <a:ext cx="4853645"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034C18C4-6113-4873-9D11-340FBD5943C1}"/>
              </a:ext>
            </a:extLst>
          </p:cNvPr>
          <p:cNvSpPr txBox="1"/>
          <p:nvPr/>
        </p:nvSpPr>
        <p:spPr>
          <a:xfrm>
            <a:off x="1043062" y="1572195"/>
            <a:ext cx="7887096" cy="276999"/>
          </a:xfrm>
          <a:prstGeom prst="rect">
            <a:avLst/>
          </a:prstGeom>
          <a:noFill/>
        </p:spPr>
        <p:txBody>
          <a:bodyPr wrap="none" rtlCol="1">
            <a:spAutoFit/>
          </a:bodyPr>
          <a:lstStyle/>
          <a:p>
            <a:r>
              <a:rPr lang="en-US" sz="1200" dirty="0"/>
              <a:t>Remove the hold down plug (21), hold down ring (22), rupture disk (23) and O-ring (24) from the seating dog (17).</a:t>
            </a:r>
            <a:endParaRPr lang="fa-IR" sz="1200" dirty="0"/>
          </a:p>
        </p:txBody>
      </p:sp>
    </p:spTree>
    <p:extLst>
      <p:ext uri="{BB962C8B-B14F-4D97-AF65-F5344CB8AC3E}">
        <p14:creationId xmlns:p14="http://schemas.microsoft.com/office/powerpoint/2010/main" val="129715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55CF05-A421-42B4-858A-D85F5872067F}"/>
              </a:ext>
            </a:extLst>
          </p:cNvPr>
          <p:cNvPicPr>
            <a:picLocks noChangeAspect="1"/>
          </p:cNvPicPr>
          <p:nvPr/>
        </p:nvPicPr>
        <p:blipFill>
          <a:blip r:embed="rId2"/>
          <a:stretch>
            <a:fillRect/>
          </a:stretch>
        </p:blipFill>
        <p:spPr>
          <a:xfrm>
            <a:off x="0" y="0"/>
            <a:ext cx="12191999" cy="1498878"/>
          </a:xfrm>
          <a:prstGeom prst="rect">
            <a:avLst/>
          </a:prstGeom>
        </p:spPr>
      </p:pic>
      <p:pic>
        <p:nvPicPr>
          <p:cNvPr id="3" name="Picture 7" descr="F:\OTS\misagh khakrand usb\sop\118APPLE\IMG_8334.JPG">
            <a:extLst>
              <a:ext uri="{FF2B5EF4-FFF2-40B4-BE49-F238E27FC236}">
                <a16:creationId xmlns:a16="http://schemas.microsoft.com/office/drawing/2014/main" id="{09106E5B-5CEF-422E-A777-021986622D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51878" y="1767527"/>
            <a:ext cx="9488243" cy="4851797"/>
          </a:xfrm>
          <a:noFill/>
        </p:spPr>
      </p:pic>
    </p:spTree>
    <p:extLst>
      <p:ext uri="{BB962C8B-B14F-4D97-AF65-F5344CB8AC3E}">
        <p14:creationId xmlns:p14="http://schemas.microsoft.com/office/powerpoint/2010/main" val="843570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pic>
        <p:nvPicPr>
          <p:cNvPr id="7" name="Picture 2" descr="F:\OTS\misagh khakrand usb\sop\118APPLE\IMG_8269.JPG">
            <a:extLst>
              <a:ext uri="{FF2B5EF4-FFF2-40B4-BE49-F238E27FC236}">
                <a16:creationId xmlns:a16="http://schemas.microsoft.com/office/drawing/2014/main" id="{FD053635-1D01-41FD-AB71-69EA7345CD5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34987" y="1647310"/>
            <a:ext cx="8122023" cy="5054704"/>
          </a:xfrm>
          <a:noFill/>
        </p:spPr>
      </p:pic>
      <p:cxnSp>
        <p:nvCxnSpPr>
          <p:cNvPr id="3" name="Straight Arrow Connector 2">
            <a:extLst>
              <a:ext uri="{FF2B5EF4-FFF2-40B4-BE49-F238E27FC236}">
                <a16:creationId xmlns:a16="http://schemas.microsoft.com/office/drawing/2014/main" id="{26568103-0D7F-49D1-BC2D-14C5F13F87BB}"/>
              </a:ext>
            </a:extLst>
          </p:cNvPr>
          <p:cNvCxnSpPr>
            <a:cxnSpLocks/>
          </p:cNvCxnSpPr>
          <p:nvPr/>
        </p:nvCxnSpPr>
        <p:spPr>
          <a:xfrm flipH="1">
            <a:off x="1280158" y="3353696"/>
            <a:ext cx="15921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305A5C5-A70F-4874-BD34-32696C3A4DF4}"/>
              </a:ext>
            </a:extLst>
          </p:cNvPr>
          <p:cNvCxnSpPr>
            <a:cxnSpLocks/>
          </p:cNvCxnSpPr>
          <p:nvPr/>
        </p:nvCxnSpPr>
        <p:spPr>
          <a:xfrm flipH="1">
            <a:off x="1280158" y="3538368"/>
            <a:ext cx="15921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E6E48C3-10A0-4DDC-942C-74E86DF8511A}"/>
              </a:ext>
            </a:extLst>
          </p:cNvPr>
          <p:cNvCxnSpPr>
            <a:cxnSpLocks/>
          </p:cNvCxnSpPr>
          <p:nvPr/>
        </p:nvCxnSpPr>
        <p:spPr>
          <a:xfrm flipH="1">
            <a:off x="1280158" y="3744556"/>
            <a:ext cx="15921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E3A3FCD-EB8C-4589-884D-37CA2640ED22}"/>
              </a:ext>
            </a:extLst>
          </p:cNvPr>
          <p:cNvCxnSpPr>
            <a:cxnSpLocks/>
          </p:cNvCxnSpPr>
          <p:nvPr/>
        </p:nvCxnSpPr>
        <p:spPr>
          <a:xfrm flipH="1">
            <a:off x="1280158" y="4345192"/>
            <a:ext cx="7960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79AA10-C4AD-4D7A-B0DA-4BF4FCDACE52}"/>
              </a:ext>
            </a:extLst>
          </p:cNvPr>
          <p:cNvCxnSpPr>
            <a:cxnSpLocks/>
          </p:cNvCxnSpPr>
          <p:nvPr/>
        </p:nvCxnSpPr>
        <p:spPr>
          <a:xfrm>
            <a:off x="9875518" y="4486834"/>
            <a:ext cx="10434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0BE3569-E325-4CBA-B942-4E85B6831979}"/>
              </a:ext>
            </a:extLst>
          </p:cNvPr>
          <p:cNvCxnSpPr>
            <a:cxnSpLocks/>
          </p:cNvCxnSpPr>
          <p:nvPr/>
        </p:nvCxnSpPr>
        <p:spPr>
          <a:xfrm>
            <a:off x="6585471" y="4155267"/>
            <a:ext cx="43335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D1D1FB5-AD27-4FA1-A2EB-69DAFE8D6B75}"/>
              </a:ext>
            </a:extLst>
          </p:cNvPr>
          <p:cNvCxnSpPr>
            <a:cxnSpLocks/>
          </p:cNvCxnSpPr>
          <p:nvPr/>
        </p:nvCxnSpPr>
        <p:spPr>
          <a:xfrm>
            <a:off x="9635263" y="3353696"/>
            <a:ext cx="12837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7D6BB8-A438-47CC-A31F-20A33480811F}"/>
              </a:ext>
            </a:extLst>
          </p:cNvPr>
          <p:cNvCxnSpPr>
            <a:cxnSpLocks/>
          </p:cNvCxnSpPr>
          <p:nvPr/>
        </p:nvCxnSpPr>
        <p:spPr>
          <a:xfrm>
            <a:off x="7221965" y="3680008"/>
            <a:ext cx="36970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6FCD306-59A0-4DA4-8CE4-30DA04E47C56}"/>
              </a:ext>
            </a:extLst>
          </p:cNvPr>
          <p:cNvCxnSpPr>
            <a:cxnSpLocks/>
          </p:cNvCxnSpPr>
          <p:nvPr/>
        </p:nvCxnSpPr>
        <p:spPr>
          <a:xfrm rot="10800000" flipV="1">
            <a:off x="1280158" y="4593514"/>
            <a:ext cx="3603814" cy="617176"/>
          </a:xfrm>
          <a:prstGeom prst="bentConnector3">
            <a:avLst>
              <a:gd name="adj1" fmla="val -1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944CD0D-21C9-4778-9B61-5C7D30D5FEFA}"/>
              </a:ext>
            </a:extLst>
          </p:cNvPr>
          <p:cNvCxnSpPr>
            <a:cxnSpLocks/>
          </p:cNvCxnSpPr>
          <p:nvPr/>
        </p:nvCxnSpPr>
        <p:spPr>
          <a:xfrm rot="10800000" flipV="1">
            <a:off x="1280157" y="4668818"/>
            <a:ext cx="4141694" cy="1011219"/>
          </a:xfrm>
          <a:prstGeom prst="bentConnector3">
            <a:avLst>
              <a:gd name="adj1" fmla="val 13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25153CA-E9B3-40E8-BDBC-B0A5D63BA0D3}"/>
              </a:ext>
            </a:extLst>
          </p:cNvPr>
          <p:cNvCxnSpPr>
            <a:cxnSpLocks/>
          </p:cNvCxnSpPr>
          <p:nvPr/>
        </p:nvCxnSpPr>
        <p:spPr>
          <a:xfrm>
            <a:off x="6770151" y="4726832"/>
            <a:ext cx="4141688" cy="1101638"/>
          </a:xfrm>
          <a:prstGeom prst="bentConnector3">
            <a:avLst>
              <a:gd name="adj1" fmla="val 13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508C9EC-52BB-45E4-A644-730F003F2CD2}"/>
              </a:ext>
            </a:extLst>
          </p:cNvPr>
          <p:cNvCxnSpPr>
            <a:cxnSpLocks/>
          </p:cNvCxnSpPr>
          <p:nvPr/>
        </p:nvCxnSpPr>
        <p:spPr>
          <a:xfrm>
            <a:off x="6917167" y="3816017"/>
            <a:ext cx="3994672" cy="103989"/>
          </a:xfrm>
          <a:prstGeom prst="bentConnector3">
            <a:avLst>
              <a:gd name="adj1" fmla="val 18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E67E428-6575-4C9B-9FB8-422D3F2FA2FE}"/>
              </a:ext>
            </a:extLst>
          </p:cNvPr>
          <p:cNvCxnSpPr>
            <a:cxnSpLocks/>
          </p:cNvCxnSpPr>
          <p:nvPr/>
        </p:nvCxnSpPr>
        <p:spPr>
          <a:xfrm flipV="1">
            <a:off x="8369449" y="2883050"/>
            <a:ext cx="2542390" cy="322214"/>
          </a:xfrm>
          <a:prstGeom prst="bentConnector3">
            <a:avLst>
              <a:gd name="adj1" fmla="val 7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E8D244A-D346-4372-BE92-CB86569C7880}"/>
              </a:ext>
            </a:extLst>
          </p:cNvPr>
          <p:cNvCxnSpPr>
            <a:cxnSpLocks/>
          </p:cNvCxnSpPr>
          <p:nvPr/>
        </p:nvCxnSpPr>
        <p:spPr>
          <a:xfrm flipV="1">
            <a:off x="7788536" y="2476049"/>
            <a:ext cx="3123303" cy="762387"/>
          </a:xfrm>
          <a:prstGeom prst="bentConnector3">
            <a:avLst>
              <a:gd name="adj1" fmla="val 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C6741B3E-75E8-411D-A48D-CD6752AD6251}"/>
              </a:ext>
            </a:extLst>
          </p:cNvPr>
          <p:cNvCxnSpPr>
            <a:cxnSpLocks/>
          </p:cNvCxnSpPr>
          <p:nvPr/>
        </p:nvCxnSpPr>
        <p:spPr>
          <a:xfrm flipV="1">
            <a:off x="6585471" y="2046448"/>
            <a:ext cx="4326367" cy="1227909"/>
          </a:xfrm>
          <a:prstGeom prst="bentConnector3">
            <a:avLst>
              <a:gd name="adj1" fmla="val 2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45EED166-B6A8-4EBB-9CDC-921D50D9F9A8}"/>
              </a:ext>
            </a:extLst>
          </p:cNvPr>
          <p:cNvCxnSpPr>
            <a:cxnSpLocks/>
          </p:cNvCxnSpPr>
          <p:nvPr/>
        </p:nvCxnSpPr>
        <p:spPr>
          <a:xfrm rot="10800000">
            <a:off x="1280156" y="2883050"/>
            <a:ext cx="2086988" cy="355386"/>
          </a:xfrm>
          <a:prstGeom prst="bentConnector3">
            <a:avLst>
              <a:gd name="adj1" fmla="val 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170E7ED8-E6D7-4CA0-B94E-25F6DEB22CEF}"/>
              </a:ext>
            </a:extLst>
          </p:cNvPr>
          <p:cNvCxnSpPr>
            <a:cxnSpLocks/>
          </p:cNvCxnSpPr>
          <p:nvPr/>
        </p:nvCxnSpPr>
        <p:spPr>
          <a:xfrm rot="10800000">
            <a:off x="1280157" y="2581200"/>
            <a:ext cx="2237595" cy="957169"/>
          </a:xfrm>
          <a:prstGeom prst="bentConnector3">
            <a:avLst>
              <a:gd name="adj1" fmla="val -432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9878603-899C-4031-80D3-FD5898EFC301}"/>
              </a:ext>
            </a:extLst>
          </p:cNvPr>
          <p:cNvCxnSpPr>
            <a:cxnSpLocks/>
          </p:cNvCxnSpPr>
          <p:nvPr/>
        </p:nvCxnSpPr>
        <p:spPr>
          <a:xfrm rot="10800000">
            <a:off x="1280158" y="2304193"/>
            <a:ext cx="2237594" cy="1438255"/>
          </a:xfrm>
          <a:prstGeom prst="bentConnector3">
            <a:avLst>
              <a:gd name="adj1" fmla="val -192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169FEEA-14D3-468F-A452-AF6085B7491A}"/>
              </a:ext>
            </a:extLst>
          </p:cNvPr>
          <p:cNvCxnSpPr>
            <a:cxnSpLocks/>
          </p:cNvCxnSpPr>
          <p:nvPr/>
        </p:nvCxnSpPr>
        <p:spPr>
          <a:xfrm flipV="1">
            <a:off x="6585470" y="3738686"/>
            <a:ext cx="0" cy="4213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47C116B-48DA-4BBD-9E1E-AAA919D7AC37}"/>
              </a:ext>
            </a:extLst>
          </p:cNvPr>
          <p:cNvCxnSpPr/>
          <p:nvPr/>
        </p:nvCxnSpPr>
        <p:spPr>
          <a:xfrm>
            <a:off x="6585470" y="374244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ADD4E42-50FF-4424-81C4-098C3F2B2685}"/>
              </a:ext>
            </a:extLst>
          </p:cNvPr>
          <p:cNvCxnSpPr/>
          <p:nvPr/>
        </p:nvCxnSpPr>
        <p:spPr>
          <a:xfrm>
            <a:off x="6576503" y="3742449"/>
            <a:ext cx="89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9A4AE6C-D76A-4C67-A86B-41CCD5C3B4D4}"/>
              </a:ext>
            </a:extLst>
          </p:cNvPr>
          <p:cNvCxnSpPr>
            <a:cxnSpLocks/>
          </p:cNvCxnSpPr>
          <p:nvPr/>
        </p:nvCxnSpPr>
        <p:spPr>
          <a:xfrm flipH="1">
            <a:off x="6461605" y="3747212"/>
            <a:ext cx="117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4E7112A-32A6-4FEC-B5FD-E90B9246FEE8}"/>
              </a:ext>
            </a:extLst>
          </p:cNvPr>
          <p:cNvCxnSpPr>
            <a:cxnSpLocks/>
          </p:cNvCxnSpPr>
          <p:nvPr/>
        </p:nvCxnSpPr>
        <p:spPr>
          <a:xfrm flipH="1">
            <a:off x="6472238" y="3916365"/>
            <a:ext cx="115026" cy="3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37FECDE-FB0B-4140-B807-4F7EB70A3354}"/>
              </a:ext>
            </a:extLst>
          </p:cNvPr>
          <p:cNvCxnSpPr>
            <a:cxnSpLocks/>
          </p:cNvCxnSpPr>
          <p:nvPr/>
        </p:nvCxnSpPr>
        <p:spPr>
          <a:xfrm flipH="1">
            <a:off x="6472238" y="4095043"/>
            <a:ext cx="113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292DCC0-AA9D-492E-A7ED-C683A9065FB9}"/>
              </a:ext>
            </a:extLst>
          </p:cNvPr>
          <p:cNvSpPr txBox="1"/>
          <p:nvPr/>
        </p:nvSpPr>
        <p:spPr>
          <a:xfrm>
            <a:off x="906455" y="2173388"/>
            <a:ext cx="341760" cy="261610"/>
          </a:xfrm>
          <a:prstGeom prst="rect">
            <a:avLst/>
          </a:prstGeom>
          <a:noFill/>
        </p:spPr>
        <p:txBody>
          <a:bodyPr wrap="none" rtlCol="1">
            <a:spAutoFit/>
          </a:bodyPr>
          <a:lstStyle/>
          <a:p>
            <a:r>
              <a:rPr lang="en-US" sz="1100" b="1" dirty="0"/>
              <a:t>20</a:t>
            </a:r>
            <a:endParaRPr lang="fa-IR" sz="1100" b="1" dirty="0"/>
          </a:p>
        </p:txBody>
      </p:sp>
      <p:sp>
        <p:nvSpPr>
          <p:cNvPr id="86" name="TextBox 85">
            <a:extLst>
              <a:ext uri="{FF2B5EF4-FFF2-40B4-BE49-F238E27FC236}">
                <a16:creationId xmlns:a16="http://schemas.microsoft.com/office/drawing/2014/main" id="{53AEEF7D-2969-4521-BCA2-D990EEA37926}"/>
              </a:ext>
            </a:extLst>
          </p:cNvPr>
          <p:cNvSpPr txBox="1"/>
          <p:nvPr/>
        </p:nvSpPr>
        <p:spPr>
          <a:xfrm>
            <a:off x="906455" y="2450395"/>
            <a:ext cx="341760" cy="261610"/>
          </a:xfrm>
          <a:prstGeom prst="rect">
            <a:avLst/>
          </a:prstGeom>
          <a:noFill/>
        </p:spPr>
        <p:txBody>
          <a:bodyPr wrap="none" rtlCol="1">
            <a:spAutoFit/>
          </a:bodyPr>
          <a:lstStyle/>
          <a:p>
            <a:r>
              <a:rPr lang="en-US" sz="1100" b="1" dirty="0"/>
              <a:t>19</a:t>
            </a:r>
            <a:endParaRPr lang="fa-IR" sz="1100" b="1" dirty="0"/>
          </a:p>
        </p:txBody>
      </p:sp>
      <p:sp>
        <p:nvSpPr>
          <p:cNvPr id="87" name="TextBox 86">
            <a:extLst>
              <a:ext uri="{FF2B5EF4-FFF2-40B4-BE49-F238E27FC236}">
                <a16:creationId xmlns:a16="http://schemas.microsoft.com/office/drawing/2014/main" id="{0477345E-BB89-407C-BBA8-D7201240AEB4}"/>
              </a:ext>
            </a:extLst>
          </p:cNvPr>
          <p:cNvSpPr txBox="1"/>
          <p:nvPr/>
        </p:nvSpPr>
        <p:spPr>
          <a:xfrm>
            <a:off x="906455" y="2752245"/>
            <a:ext cx="341760" cy="261610"/>
          </a:xfrm>
          <a:prstGeom prst="rect">
            <a:avLst/>
          </a:prstGeom>
          <a:noFill/>
        </p:spPr>
        <p:txBody>
          <a:bodyPr wrap="none" rtlCol="1">
            <a:spAutoFit/>
          </a:bodyPr>
          <a:lstStyle/>
          <a:p>
            <a:r>
              <a:rPr lang="en-US" sz="1100" b="1" dirty="0"/>
              <a:t>18</a:t>
            </a:r>
            <a:endParaRPr lang="fa-IR" sz="1100" b="1" dirty="0"/>
          </a:p>
        </p:txBody>
      </p:sp>
      <p:sp>
        <p:nvSpPr>
          <p:cNvPr id="88" name="TextBox 87">
            <a:extLst>
              <a:ext uri="{FF2B5EF4-FFF2-40B4-BE49-F238E27FC236}">
                <a16:creationId xmlns:a16="http://schemas.microsoft.com/office/drawing/2014/main" id="{16290154-45D8-4B7E-BC20-E89B284D6BA5}"/>
              </a:ext>
            </a:extLst>
          </p:cNvPr>
          <p:cNvSpPr txBox="1"/>
          <p:nvPr/>
        </p:nvSpPr>
        <p:spPr>
          <a:xfrm>
            <a:off x="906455" y="3222891"/>
            <a:ext cx="341760" cy="261610"/>
          </a:xfrm>
          <a:prstGeom prst="rect">
            <a:avLst/>
          </a:prstGeom>
          <a:noFill/>
        </p:spPr>
        <p:txBody>
          <a:bodyPr wrap="none" rtlCol="1">
            <a:spAutoFit/>
          </a:bodyPr>
          <a:lstStyle/>
          <a:p>
            <a:r>
              <a:rPr lang="en-US" sz="1100" b="1" dirty="0"/>
              <a:t>21</a:t>
            </a:r>
            <a:endParaRPr lang="fa-IR" sz="1100" b="1" dirty="0"/>
          </a:p>
        </p:txBody>
      </p:sp>
      <p:sp>
        <p:nvSpPr>
          <p:cNvPr id="89" name="TextBox 88">
            <a:extLst>
              <a:ext uri="{FF2B5EF4-FFF2-40B4-BE49-F238E27FC236}">
                <a16:creationId xmlns:a16="http://schemas.microsoft.com/office/drawing/2014/main" id="{D6050CA0-0DEE-473B-A4FE-F2C57692D446}"/>
              </a:ext>
            </a:extLst>
          </p:cNvPr>
          <p:cNvSpPr txBox="1"/>
          <p:nvPr/>
        </p:nvSpPr>
        <p:spPr>
          <a:xfrm>
            <a:off x="906455" y="3421536"/>
            <a:ext cx="341760" cy="261610"/>
          </a:xfrm>
          <a:prstGeom prst="rect">
            <a:avLst/>
          </a:prstGeom>
          <a:noFill/>
        </p:spPr>
        <p:txBody>
          <a:bodyPr wrap="none" rtlCol="1">
            <a:spAutoFit/>
          </a:bodyPr>
          <a:lstStyle/>
          <a:p>
            <a:r>
              <a:rPr lang="en-US" sz="1100" b="1" dirty="0"/>
              <a:t>22</a:t>
            </a:r>
            <a:endParaRPr lang="fa-IR" sz="1100" b="1" dirty="0"/>
          </a:p>
        </p:txBody>
      </p:sp>
      <p:sp>
        <p:nvSpPr>
          <p:cNvPr id="90" name="TextBox 89">
            <a:extLst>
              <a:ext uri="{FF2B5EF4-FFF2-40B4-BE49-F238E27FC236}">
                <a16:creationId xmlns:a16="http://schemas.microsoft.com/office/drawing/2014/main" id="{AF298AD3-0FBB-4793-A2EF-43FC56D3A781}"/>
              </a:ext>
            </a:extLst>
          </p:cNvPr>
          <p:cNvSpPr txBox="1"/>
          <p:nvPr/>
        </p:nvSpPr>
        <p:spPr>
          <a:xfrm>
            <a:off x="906455" y="3621077"/>
            <a:ext cx="341760" cy="261610"/>
          </a:xfrm>
          <a:prstGeom prst="rect">
            <a:avLst/>
          </a:prstGeom>
          <a:noFill/>
        </p:spPr>
        <p:txBody>
          <a:bodyPr wrap="none" rtlCol="1">
            <a:spAutoFit/>
          </a:bodyPr>
          <a:lstStyle/>
          <a:p>
            <a:r>
              <a:rPr lang="en-US" sz="1100" b="1" dirty="0"/>
              <a:t>23</a:t>
            </a:r>
            <a:endParaRPr lang="fa-IR" sz="1100" b="1" dirty="0"/>
          </a:p>
        </p:txBody>
      </p:sp>
      <p:sp>
        <p:nvSpPr>
          <p:cNvPr id="91" name="TextBox 90">
            <a:extLst>
              <a:ext uri="{FF2B5EF4-FFF2-40B4-BE49-F238E27FC236}">
                <a16:creationId xmlns:a16="http://schemas.microsoft.com/office/drawing/2014/main" id="{AB12C446-8432-4EDA-A185-0D352401AC8A}"/>
              </a:ext>
            </a:extLst>
          </p:cNvPr>
          <p:cNvSpPr txBox="1"/>
          <p:nvPr/>
        </p:nvSpPr>
        <p:spPr>
          <a:xfrm>
            <a:off x="11022331" y="2345244"/>
            <a:ext cx="263214" cy="261610"/>
          </a:xfrm>
          <a:prstGeom prst="rect">
            <a:avLst/>
          </a:prstGeom>
          <a:noFill/>
        </p:spPr>
        <p:txBody>
          <a:bodyPr wrap="none" rtlCol="1">
            <a:spAutoFit/>
          </a:bodyPr>
          <a:lstStyle/>
          <a:p>
            <a:r>
              <a:rPr lang="en-US" sz="1100" b="1" dirty="0"/>
              <a:t>5</a:t>
            </a:r>
            <a:endParaRPr lang="fa-IR" sz="1100" b="1" dirty="0"/>
          </a:p>
        </p:txBody>
      </p:sp>
      <p:sp>
        <p:nvSpPr>
          <p:cNvPr id="92" name="TextBox 91">
            <a:extLst>
              <a:ext uri="{FF2B5EF4-FFF2-40B4-BE49-F238E27FC236}">
                <a16:creationId xmlns:a16="http://schemas.microsoft.com/office/drawing/2014/main" id="{E778F513-6727-46B8-B963-3D3C585353FE}"/>
              </a:ext>
            </a:extLst>
          </p:cNvPr>
          <p:cNvSpPr txBox="1"/>
          <p:nvPr/>
        </p:nvSpPr>
        <p:spPr>
          <a:xfrm>
            <a:off x="10983058" y="1915643"/>
            <a:ext cx="341760" cy="261610"/>
          </a:xfrm>
          <a:prstGeom prst="rect">
            <a:avLst/>
          </a:prstGeom>
          <a:noFill/>
        </p:spPr>
        <p:txBody>
          <a:bodyPr wrap="none" rtlCol="1">
            <a:spAutoFit/>
          </a:bodyPr>
          <a:lstStyle/>
          <a:p>
            <a:r>
              <a:rPr lang="en-US" sz="1100" b="1" dirty="0"/>
              <a:t>13</a:t>
            </a:r>
            <a:endParaRPr lang="fa-IR" sz="1100" b="1" dirty="0"/>
          </a:p>
        </p:txBody>
      </p:sp>
      <p:sp>
        <p:nvSpPr>
          <p:cNvPr id="93" name="TextBox 92">
            <a:extLst>
              <a:ext uri="{FF2B5EF4-FFF2-40B4-BE49-F238E27FC236}">
                <a16:creationId xmlns:a16="http://schemas.microsoft.com/office/drawing/2014/main" id="{CAB47DE0-9313-47DE-9DDD-6FA954B3F613}"/>
              </a:ext>
            </a:extLst>
          </p:cNvPr>
          <p:cNvSpPr txBox="1"/>
          <p:nvPr/>
        </p:nvSpPr>
        <p:spPr>
          <a:xfrm>
            <a:off x="11022331" y="2747548"/>
            <a:ext cx="263214" cy="261610"/>
          </a:xfrm>
          <a:prstGeom prst="rect">
            <a:avLst/>
          </a:prstGeom>
          <a:noFill/>
        </p:spPr>
        <p:txBody>
          <a:bodyPr wrap="none" rtlCol="1">
            <a:spAutoFit/>
          </a:bodyPr>
          <a:lstStyle/>
          <a:p>
            <a:r>
              <a:rPr lang="en-US" sz="1100" b="1" dirty="0"/>
              <a:t>6</a:t>
            </a:r>
            <a:endParaRPr lang="fa-IR" sz="1100" b="1" dirty="0"/>
          </a:p>
        </p:txBody>
      </p:sp>
      <p:sp>
        <p:nvSpPr>
          <p:cNvPr id="94" name="TextBox 93">
            <a:extLst>
              <a:ext uri="{FF2B5EF4-FFF2-40B4-BE49-F238E27FC236}">
                <a16:creationId xmlns:a16="http://schemas.microsoft.com/office/drawing/2014/main" id="{051D12BC-8DA8-48A9-B40A-0F49309E38DE}"/>
              </a:ext>
            </a:extLst>
          </p:cNvPr>
          <p:cNvSpPr txBox="1"/>
          <p:nvPr/>
        </p:nvSpPr>
        <p:spPr>
          <a:xfrm>
            <a:off x="11022331" y="3222891"/>
            <a:ext cx="263214" cy="261610"/>
          </a:xfrm>
          <a:prstGeom prst="rect">
            <a:avLst/>
          </a:prstGeom>
          <a:noFill/>
        </p:spPr>
        <p:txBody>
          <a:bodyPr wrap="none" rtlCol="1">
            <a:spAutoFit/>
          </a:bodyPr>
          <a:lstStyle/>
          <a:p>
            <a:r>
              <a:rPr lang="en-US" sz="1100" b="1" dirty="0"/>
              <a:t>4</a:t>
            </a:r>
            <a:endParaRPr lang="fa-IR" sz="1100" b="1" dirty="0"/>
          </a:p>
        </p:txBody>
      </p:sp>
      <p:sp>
        <p:nvSpPr>
          <p:cNvPr id="95" name="TextBox 94">
            <a:extLst>
              <a:ext uri="{FF2B5EF4-FFF2-40B4-BE49-F238E27FC236}">
                <a16:creationId xmlns:a16="http://schemas.microsoft.com/office/drawing/2014/main" id="{5723C0EC-41F2-424D-9CED-25A648DA86E4}"/>
              </a:ext>
            </a:extLst>
          </p:cNvPr>
          <p:cNvSpPr txBox="1"/>
          <p:nvPr/>
        </p:nvSpPr>
        <p:spPr>
          <a:xfrm>
            <a:off x="10983058" y="4035095"/>
            <a:ext cx="341760" cy="261610"/>
          </a:xfrm>
          <a:prstGeom prst="rect">
            <a:avLst/>
          </a:prstGeom>
          <a:noFill/>
        </p:spPr>
        <p:txBody>
          <a:bodyPr wrap="none" rtlCol="1">
            <a:spAutoFit/>
          </a:bodyPr>
          <a:lstStyle/>
          <a:p>
            <a:r>
              <a:rPr lang="en-US" sz="1100" b="1" dirty="0"/>
              <a:t>16</a:t>
            </a:r>
            <a:endParaRPr lang="fa-IR" sz="1100" b="1" dirty="0"/>
          </a:p>
        </p:txBody>
      </p:sp>
      <p:sp>
        <p:nvSpPr>
          <p:cNvPr id="96" name="TextBox 95">
            <a:extLst>
              <a:ext uri="{FF2B5EF4-FFF2-40B4-BE49-F238E27FC236}">
                <a16:creationId xmlns:a16="http://schemas.microsoft.com/office/drawing/2014/main" id="{7DFF61A1-7122-4FCA-B09A-39D0B527859A}"/>
              </a:ext>
            </a:extLst>
          </p:cNvPr>
          <p:cNvSpPr txBox="1"/>
          <p:nvPr/>
        </p:nvSpPr>
        <p:spPr>
          <a:xfrm>
            <a:off x="10983058" y="5697665"/>
            <a:ext cx="341760" cy="261610"/>
          </a:xfrm>
          <a:prstGeom prst="rect">
            <a:avLst/>
          </a:prstGeom>
          <a:noFill/>
        </p:spPr>
        <p:txBody>
          <a:bodyPr wrap="none" rtlCol="1">
            <a:spAutoFit/>
          </a:bodyPr>
          <a:lstStyle/>
          <a:p>
            <a:r>
              <a:rPr lang="en-US" sz="1100" b="1" dirty="0"/>
              <a:t>17</a:t>
            </a:r>
            <a:endParaRPr lang="fa-IR" sz="1100" b="1" dirty="0"/>
          </a:p>
        </p:txBody>
      </p:sp>
      <p:sp>
        <p:nvSpPr>
          <p:cNvPr id="97" name="TextBox 96">
            <a:extLst>
              <a:ext uri="{FF2B5EF4-FFF2-40B4-BE49-F238E27FC236}">
                <a16:creationId xmlns:a16="http://schemas.microsoft.com/office/drawing/2014/main" id="{D0EFB8C5-EE3A-43BA-8DD3-279C8515EF42}"/>
              </a:ext>
            </a:extLst>
          </p:cNvPr>
          <p:cNvSpPr txBox="1"/>
          <p:nvPr/>
        </p:nvSpPr>
        <p:spPr>
          <a:xfrm>
            <a:off x="11022331" y="4356029"/>
            <a:ext cx="263214" cy="261610"/>
          </a:xfrm>
          <a:prstGeom prst="rect">
            <a:avLst/>
          </a:prstGeom>
          <a:noFill/>
        </p:spPr>
        <p:txBody>
          <a:bodyPr wrap="none" rtlCol="1">
            <a:spAutoFit/>
          </a:bodyPr>
          <a:lstStyle/>
          <a:p>
            <a:r>
              <a:rPr lang="en-US" sz="1100" b="1" dirty="0"/>
              <a:t>1</a:t>
            </a:r>
            <a:endParaRPr lang="fa-IR" sz="1100" b="1" dirty="0"/>
          </a:p>
        </p:txBody>
      </p:sp>
      <p:sp>
        <p:nvSpPr>
          <p:cNvPr id="98" name="TextBox 97">
            <a:extLst>
              <a:ext uri="{FF2B5EF4-FFF2-40B4-BE49-F238E27FC236}">
                <a16:creationId xmlns:a16="http://schemas.microsoft.com/office/drawing/2014/main" id="{E37AA42E-EA0D-4E8B-89FF-BFBCD9F12B7C}"/>
              </a:ext>
            </a:extLst>
          </p:cNvPr>
          <p:cNvSpPr txBox="1"/>
          <p:nvPr/>
        </p:nvSpPr>
        <p:spPr>
          <a:xfrm>
            <a:off x="906455" y="4214387"/>
            <a:ext cx="341760" cy="261610"/>
          </a:xfrm>
          <a:prstGeom prst="rect">
            <a:avLst/>
          </a:prstGeom>
          <a:noFill/>
        </p:spPr>
        <p:txBody>
          <a:bodyPr wrap="none" rtlCol="1">
            <a:spAutoFit/>
          </a:bodyPr>
          <a:lstStyle/>
          <a:p>
            <a:r>
              <a:rPr lang="en-US" sz="1100" b="1" dirty="0"/>
              <a:t>15</a:t>
            </a:r>
            <a:endParaRPr lang="fa-IR" sz="1100" b="1" dirty="0"/>
          </a:p>
        </p:txBody>
      </p:sp>
      <p:sp>
        <p:nvSpPr>
          <p:cNvPr id="99" name="TextBox 98">
            <a:extLst>
              <a:ext uri="{FF2B5EF4-FFF2-40B4-BE49-F238E27FC236}">
                <a16:creationId xmlns:a16="http://schemas.microsoft.com/office/drawing/2014/main" id="{B04D980D-D7EB-43A8-99C3-30DFED191952}"/>
              </a:ext>
            </a:extLst>
          </p:cNvPr>
          <p:cNvSpPr txBox="1"/>
          <p:nvPr/>
        </p:nvSpPr>
        <p:spPr>
          <a:xfrm>
            <a:off x="906455" y="5079886"/>
            <a:ext cx="341760" cy="261610"/>
          </a:xfrm>
          <a:prstGeom prst="rect">
            <a:avLst/>
          </a:prstGeom>
          <a:noFill/>
        </p:spPr>
        <p:txBody>
          <a:bodyPr wrap="none" rtlCol="1">
            <a:spAutoFit/>
          </a:bodyPr>
          <a:lstStyle/>
          <a:p>
            <a:r>
              <a:rPr lang="en-US" sz="1100" b="1" dirty="0"/>
              <a:t>10</a:t>
            </a:r>
            <a:endParaRPr lang="fa-IR" sz="1100" b="1" dirty="0"/>
          </a:p>
        </p:txBody>
      </p:sp>
      <p:sp>
        <p:nvSpPr>
          <p:cNvPr id="100" name="TextBox 99">
            <a:extLst>
              <a:ext uri="{FF2B5EF4-FFF2-40B4-BE49-F238E27FC236}">
                <a16:creationId xmlns:a16="http://schemas.microsoft.com/office/drawing/2014/main" id="{DCF22102-DFFE-4495-9571-BC2F74EE269C}"/>
              </a:ext>
            </a:extLst>
          </p:cNvPr>
          <p:cNvSpPr txBox="1"/>
          <p:nvPr/>
        </p:nvSpPr>
        <p:spPr>
          <a:xfrm>
            <a:off x="906455" y="5567376"/>
            <a:ext cx="341760" cy="261610"/>
          </a:xfrm>
          <a:prstGeom prst="rect">
            <a:avLst/>
          </a:prstGeom>
          <a:noFill/>
        </p:spPr>
        <p:txBody>
          <a:bodyPr wrap="none" rtlCol="1">
            <a:spAutoFit/>
          </a:bodyPr>
          <a:lstStyle/>
          <a:p>
            <a:r>
              <a:rPr lang="en-US" sz="1100" b="1" dirty="0"/>
              <a:t>12</a:t>
            </a:r>
            <a:endParaRPr lang="fa-IR" sz="1100" b="1" dirty="0"/>
          </a:p>
        </p:txBody>
      </p:sp>
      <p:sp>
        <p:nvSpPr>
          <p:cNvPr id="101" name="TextBox 100">
            <a:extLst>
              <a:ext uri="{FF2B5EF4-FFF2-40B4-BE49-F238E27FC236}">
                <a16:creationId xmlns:a16="http://schemas.microsoft.com/office/drawing/2014/main" id="{C98AF102-681F-4628-A2EF-76BA5200D997}"/>
              </a:ext>
            </a:extLst>
          </p:cNvPr>
          <p:cNvSpPr txBox="1"/>
          <p:nvPr/>
        </p:nvSpPr>
        <p:spPr>
          <a:xfrm>
            <a:off x="10983058" y="3797128"/>
            <a:ext cx="341760" cy="261610"/>
          </a:xfrm>
          <a:prstGeom prst="rect">
            <a:avLst/>
          </a:prstGeom>
          <a:noFill/>
        </p:spPr>
        <p:txBody>
          <a:bodyPr wrap="none" rtlCol="1">
            <a:spAutoFit/>
          </a:bodyPr>
          <a:lstStyle/>
          <a:p>
            <a:r>
              <a:rPr lang="en-US" sz="1100" b="1" dirty="0"/>
              <a:t>11</a:t>
            </a:r>
            <a:endParaRPr lang="fa-IR" sz="1100" b="1" dirty="0"/>
          </a:p>
        </p:txBody>
      </p:sp>
      <p:sp>
        <p:nvSpPr>
          <p:cNvPr id="102" name="TextBox 101">
            <a:extLst>
              <a:ext uri="{FF2B5EF4-FFF2-40B4-BE49-F238E27FC236}">
                <a16:creationId xmlns:a16="http://schemas.microsoft.com/office/drawing/2014/main" id="{6204432B-5E6A-4597-A1ED-BD21EA568408}"/>
              </a:ext>
            </a:extLst>
          </p:cNvPr>
          <p:cNvSpPr txBox="1"/>
          <p:nvPr/>
        </p:nvSpPr>
        <p:spPr>
          <a:xfrm>
            <a:off x="11022331" y="3549203"/>
            <a:ext cx="263214" cy="261610"/>
          </a:xfrm>
          <a:prstGeom prst="rect">
            <a:avLst/>
          </a:prstGeom>
          <a:noFill/>
        </p:spPr>
        <p:txBody>
          <a:bodyPr wrap="none" rtlCol="1">
            <a:spAutoFit/>
          </a:bodyPr>
          <a:lstStyle/>
          <a:p>
            <a:r>
              <a:rPr lang="en-US" sz="1100" b="1" dirty="0"/>
              <a:t>9</a:t>
            </a:r>
            <a:endParaRPr lang="fa-IR" sz="1100" b="1" dirty="0"/>
          </a:p>
        </p:txBody>
      </p:sp>
    </p:spTree>
    <p:extLst>
      <p:ext uri="{BB962C8B-B14F-4D97-AF65-F5344CB8AC3E}">
        <p14:creationId xmlns:p14="http://schemas.microsoft.com/office/powerpoint/2010/main" val="1379112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A96C7-0B06-4A01-A054-9F308C96D074}"/>
              </a:ext>
            </a:extLst>
          </p:cNvPr>
          <p:cNvPicPr>
            <a:picLocks noChangeAspect="1"/>
          </p:cNvPicPr>
          <p:nvPr/>
        </p:nvPicPr>
        <p:blipFill>
          <a:blip r:embed="rId2"/>
          <a:stretch>
            <a:fillRect/>
          </a:stretch>
        </p:blipFill>
        <p:spPr>
          <a:xfrm>
            <a:off x="0" y="0"/>
            <a:ext cx="12191999" cy="1498878"/>
          </a:xfrm>
          <a:prstGeom prst="rect">
            <a:avLst/>
          </a:prstGeom>
        </p:spPr>
      </p:pic>
      <p:graphicFrame>
        <p:nvGraphicFramePr>
          <p:cNvPr id="3" name="Table 2">
            <a:extLst>
              <a:ext uri="{FF2B5EF4-FFF2-40B4-BE49-F238E27FC236}">
                <a16:creationId xmlns:a16="http://schemas.microsoft.com/office/drawing/2014/main" id="{EB04FDEC-DDD9-42D5-86B2-DFEB118AD9C9}"/>
              </a:ext>
            </a:extLst>
          </p:cNvPr>
          <p:cNvGraphicFramePr>
            <a:graphicFrameLocks noGrp="1"/>
          </p:cNvGraphicFramePr>
          <p:nvPr/>
        </p:nvGraphicFramePr>
        <p:xfrm>
          <a:off x="625735" y="1574183"/>
          <a:ext cx="5175618" cy="5160101"/>
        </p:xfrm>
        <a:graphic>
          <a:graphicData uri="http://schemas.openxmlformats.org/drawingml/2006/table">
            <a:tbl>
              <a:tblPr rtl="1" firstRow="1" bandRow="1">
                <a:tableStyleId>{5C22544A-7EE6-4342-B048-85BDC9FD1C3A}</a:tableStyleId>
              </a:tblPr>
              <a:tblGrid>
                <a:gridCol w="1093065">
                  <a:extLst>
                    <a:ext uri="{9D8B030D-6E8A-4147-A177-3AD203B41FA5}">
                      <a16:colId xmlns:a16="http://schemas.microsoft.com/office/drawing/2014/main" val="268416579"/>
                    </a:ext>
                  </a:extLst>
                </a:gridCol>
                <a:gridCol w="3289221">
                  <a:extLst>
                    <a:ext uri="{9D8B030D-6E8A-4147-A177-3AD203B41FA5}">
                      <a16:colId xmlns:a16="http://schemas.microsoft.com/office/drawing/2014/main" val="3544053467"/>
                    </a:ext>
                  </a:extLst>
                </a:gridCol>
                <a:gridCol w="793332">
                  <a:extLst>
                    <a:ext uri="{9D8B030D-6E8A-4147-A177-3AD203B41FA5}">
                      <a16:colId xmlns:a16="http://schemas.microsoft.com/office/drawing/2014/main" val="2763637399"/>
                    </a:ext>
                  </a:extLst>
                </a:gridCol>
              </a:tblGrid>
              <a:tr h="550444">
                <a:tc>
                  <a:txBody>
                    <a:bodyPr/>
                    <a:lstStyle/>
                    <a:p>
                      <a:pPr algn="ctr" rtl="1"/>
                      <a:r>
                        <a:rPr lang="en-US" sz="1400" dirty="0">
                          <a:solidFill>
                            <a:schemeClr val="tx1"/>
                          </a:solidFill>
                        </a:rPr>
                        <a:t>Amount</a:t>
                      </a:r>
                      <a:endParaRPr lang="fa-IR" sz="1400" dirty="0">
                        <a:solidFill>
                          <a:schemeClr val="tx1"/>
                        </a:solidFill>
                      </a:endParaRPr>
                    </a:p>
                  </a:txBody>
                  <a:tcPr anchor="ctr"/>
                </a:tc>
                <a:tc>
                  <a:txBody>
                    <a:bodyPr/>
                    <a:lstStyle/>
                    <a:p>
                      <a:pPr algn="ctr" rtl="1"/>
                      <a:r>
                        <a:rPr lang="en-US" sz="1400" dirty="0">
                          <a:solidFill>
                            <a:schemeClr val="tx1"/>
                          </a:solidFill>
                        </a:rPr>
                        <a:t>Description</a:t>
                      </a:r>
                      <a:endParaRPr lang="fa-IR" sz="1400" dirty="0">
                        <a:solidFill>
                          <a:schemeClr val="tx1"/>
                        </a:solidFill>
                      </a:endParaRPr>
                    </a:p>
                  </a:txBody>
                  <a:tcPr anchor="ctr"/>
                </a:tc>
                <a:tc>
                  <a:txBody>
                    <a:bodyPr/>
                    <a:lstStyle/>
                    <a:p>
                      <a:pPr algn="ctr" rtl="1"/>
                      <a:r>
                        <a:rPr lang="en-US" sz="1400" dirty="0">
                          <a:solidFill>
                            <a:schemeClr val="tx1"/>
                          </a:solidFill>
                        </a:rPr>
                        <a:t>Item No.</a:t>
                      </a:r>
                      <a:endParaRPr lang="fa-IR" sz="1400" dirty="0">
                        <a:solidFill>
                          <a:schemeClr val="tx1"/>
                        </a:solidFill>
                      </a:endParaRPr>
                    </a:p>
                  </a:txBody>
                  <a:tcPr anchor="ctr"/>
                </a:tc>
                <a:extLst>
                  <a:ext uri="{0D108BD9-81ED-4DB2-BD59-A6C34878D82A}">
                    <a16:rowId xmlns:a16="http://schemas.microsoft.com/office/drawing/2014/main" val="2869753594"/>
                  </a:ext>
                </a:extLst>
              </a:tr>
              <a:tr h="354589">
                <a:tc>
                  <a:txBody>
                    <a:bodyPr/>
                    <a:lstStyle/>
                    <a:p>
                      <a:pPr algn="ctr" rtl="1"/>
                      <a:r>
                        <a:rPr lang="en-US" sz="1400" dirty="0"/>
                        <a:t>1</a:t>
                      </a:r>
                      <a:endParaRPr lang="fa-IR" sz="1400" dirty="0"/>
                    </a:p>
                  </a:txBody>
                  <a:tcPr anchor="ctr"/>
                </a:tc>
                <a:tc>
                  <a:txBody>
                    <a:bodyPr/>
                    <a:lstStyle/>
                    <a:p>
                      <a:pPr algn="l" rtl="1"/>
                      <a:r>
                        <a:rPr lang="en-US" sz="1400" dirty="0"/>
                        <a:t>Top Sub</a:t>
                      </a:r>
                      <a:endParaRPr lang="fa-IR" sz="1400" dirty="0"/>
                    </a:p>
                  </a:txBody>
                  <a:tcPr anchor="ctr"/>
                </a:tc>
                <a:tc>
                  <a:txBody>
                    <a:bodyPr/>
                    <a:lstStyle/>
                    <a:p>
                      <a:pPr algn="ctr" rtl="1"/>
                      <a:r>
                        <a:rPr lang="en-US" sz="1400" b="1" dirty="0"/>
                        <a:t>1</a:t>
                      </a:r>
                      <a:endParaRPr lang="fa-IR" sz="1400" b="1" dirty="0"/>
                    </a:p>
                  </a:txBody>
                  <a:tcPr anchor="ctr"/>
                </a:tc>
                <a:extLst>
                  <a:ext uri="{0D108BD9-81ED-4DB2-BD59-A6C34878D82A}">
                    <a16:rowId xmlns:a16="http://schemas.microsoft.com/office/drawing/2014/main" val="2982201537"/>
                  </a:ext>
                </a:extLst>
              </a:tr>
              <a:tr h="354589">
                <a:tc>
                  <a:txBody>
                    <a:bodyPr/>
                    <a:lstStyle/>
                    <a:p>
                      <a:pPr algn="ctr" rtl="1"/>
                      <a:r>
                        <a:rPr lang="en-US" sz="1400" dirty="0"/>
                        <a:t>1</a:t>
                      </a:r>
                      <a:endParaRPr lang="fa-IR" sz="1400" dirty="0"/>
                    </a:p>
                  </a:txBody>
                  <a:tcPr anchor="ctr"/>
                </a:tc>
                <a:tc>
                  <a:txBody>
                    <a:bodyPr/>
                    <a:lstStyle/>
                    <a:p>
                      <a:pPr algn="l" rtl="1"/>
                      <a:r>
                        <a:rPr lang="en-US" sz="1400" dirty="0"/>
                        <a:t>Steel Ball</a:t>
                      </a:r>
                      <a:endParaRPr lang="fa-IR" sz="1400" dirty="0"/>
                    </a:p>
                  </a:txBody>
                  <a:tcPr anchor="ctr"/>
                </a:tc>
                <a:tc>
                  <a:txBody>
                    <a:bodyPr/>
                    <a:lstStyle/>
                    <a:p>
                      <a:pPr algn="ctr" rtl="1"/>
                      <a:r>
                        <a:rPr lang="en-US" sz="1400" b="1" dirty="0"/>
                        <a:t>2</a:t>
                      </a:r>
                      <a:endParaRPr lang="fa-IR" sz="1400" b="1" dirty="0"/>
                    </a:p>
                  </a:txBody>
                  <a:tcPr anchor="ctr"/>
                </a:tc>
                <a:extLst>
                  <a:ext uri="{0D108BD9-81ED-4DB2-BD59-A6C34878D82A}">
                    <a16:rowId xmlns:a16="http://schemas.microsoft.com/office/drawing/2014/main" val="2382085159"/>
                  </a:ext>
                </a:extLst>
              </a:tr>
              <a:tr h="354589">
                <a:tc>
                  <a:txBody>
                    <a:bodyPr/>
                    <a:lstStyle/>
                    <a:p>
                      <a:pPr algn="ctr" rtl="1"/>
                      <a:r>
                        <a:rPr lang="en-US" sz="1400" dirty="0"/>
                        <a:t>1</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3</a:t>
                      </a:r>
                      <a:endParaRPr lang="fa-IR" sz="1400" b="1" dirty="0"/>
                    </a:p>
                  </a:txBody>
                  <a:tcPr anchor="ctr"/>
                </a:tc>
                <a:extLst>
                  <a:ext uri="{0D108BD9-81ED-4DB2-BD59-A6C34878D82A}">
                    <a16:rowId xmlns:a16="http://schemas.microsoft.com/office/drawing/2014/main" val="1094977216"/>
                  </a:ext>
                </a:extLst>
              </a:tr>
              <a:tr h="354589">
                <a:tc>
                  <a:txBody>
                    <a:bodyPr/>
                    <a:lstStyle/>
                    <a:p>
                      <a:pPr algn="ctr" rtl="1"/>
                      <a:r>
                        <a:rPr lang="en-US" sz="1400" dirty="0"/>
                        <a:t>1</a:t>
                      </a:r>
                      <a:endParaRPr lang="fa-IR" sz="1400" dirty="0"/>
                    </a:p>
                  </a:txBody>
                  <a:tcPr anchor="ctr"/>
                </a:tc>
                <a:tc>
                  <a:txBody>
                    <a:bodyPr/>
                    <a:lstStyle/>
                    <a:p>
                      <a:pPr algn="l" rtl="1"/>
                      <a:r>
                        <a:rPr lang="en-US" sz="1400" dirty="0"/>
                        <a:t>Piston</a:t>
                      </a:r>
                      <a:endParaRPr lang="fa-IR" sz="1400" dirty="0"/>
                    </a:p>
                  </a:txBody>
                  <a:tcPr anchor="ctr"/>
                </a:tc>
                <a:tc>
                  <a:txBody>
                    <a:bodyPr/>
                    <a:lstStyle/>
                    <a:p>
                      <a:pPr algn="ctr" rtl="1"/>
                      <a:r>
                        <a:rPr lang="en-US" sz="1400" b="1" dirty="0"/>
                        <a:t>4</a:t>
                      </a:r>
                      <a:endParaRPr lang="fa-IR" sz="1400" b="1" dirty="0"/>
                    </a:p>
                  </a:txBody>
                  <a:tcPr anchor="ctr"/>
                </a:tc>
                <a:extLst>
                  <a:ext uri="{0D108BD9-81ED-4DB2-BD59-A6C34878D82A}">
                    <a16:rowId xmlns:a16="http://schemas.microsoft.com/office/drawing/2014/main" val="1382664380"/>
                  </a:ext>
                </a:extLst>
              </a:tr>
              <a:tr h="354589">
                <a:tc>
                  <a:txBody>
                    <a:bodyPr/>
                    <a:lstStyle/>
                    <a:p>
                      <a:pPr algn="ctr" rtl="1"/>
                      <a:r>
                        <a:rPr lang="en-US" sz="1400" dirty="0"/>
                        <a:t>1</a:t>
                      </a:r>
                      <a:endParaRPr lang="fa-IR" sz="1400" dirty="0"/>
                    </a:p>
                  </a:txBody>
                  <a:tcPr anchor="ctr"/>
                </a:tc>
                <a:tc>
                  <a:txBody>
                    <a:bodyPr/>
                    <a:lstStyle/>
                    <a:p>
                      <a:pPr algn="l" rtl="1"/>
                      <a:r>
                        <a:rPr lang="en-US" sz="1400" dirty="0"/>
                        <a:t>Compressing Ring</a:t>
                      </a:r>
                      <a:endParaRPr lang="fa-IR" sz="1400" dirty="0"/>
                    </a:p>
                  </a:txBody>
                  <a:tcPr anchor="ctr"/>
                </a:tc>
                <a:tc>
                  <a:txBody>
                    <a:bodyPr/>
                    <a:lstStyle/>
                    <a:p>
                      <a:pPr algn="ctr" rtl="1"/>
                      <a:r>
                        <a:rPr lang="en-US" sz="1400" b="1" dirty="0"/>
                        <a:t>5</a:t>
                      </a:r>
                      <a:endParaRPr lang="fa-IR" sz="1400" b="1" dirty="0"/>
                    </a:p>
                  </a:txBody>
                  <a:tcPr anchor="ctr"/>
                </a:tc>
                <a:extLst>
                  <a:ext uri="{0D108BD9-81ED-4DB2-BD59-A6C34878D82A}">
                    <a16:rowId xmlns:a16="http://schemas.microsoft.com/office/drawing/2014/main" val="2465280848"/>
                  </a:ext>
                </a:extLst>
              </a:tr>
              <a:tr h="354589">
                <a:tc>
                  <a:txBody>
                    <a:bodyPr/>
                    <a:lstStyle/>
                    <a:p>
                      <a:pPr algn="ctr" rtl="1"/>
                      <a:r>
                        <a:rPr lang="en-US" sz="1400" dirty="0"/>
                        <a:t>1</a:t>
                      </a:r>
                      <a:endParaRPr lang="fa-IR" sz="1400" dirty="0"/>
                    </a:p>
                  </a:txBody>
                  <a:tcPr anchor="ctr"/>
                </a:tc>
                <a:tc>
                  <a:txBody>
                    <a:bodyPr/>
                    <a:lstStyle/>
                    <a:p>
                      <a:pPr algn="l" rtl="1"/>
                      <a:r>
                        <a:rPr lang="en-US" sz="1400" dirty="0"/>
                        <a:t>Collet Sleeve</a:t>
                      </a:r>
                      <a:endParaRPr lang="fa-IR" sz="1400" dirty="0"/>
                    </a:p>
                  </a:txBody>
                  <a:tcPr anchor="ctr"/>
                </a:tc>
                <a:tc>
                  <a:txBody>
                    <a:bodyPr/>
                    <a:lstStyle/>
                    <a:p>
                      <a:pPr algn="ctr" rtl="1"/>
                      <a:r>
                        <a:rPr lang="en-US" sz="1400" b="1" dirty="0"/>
                        <a:t>6</a:t>
                      </a:r>
                      <a:endParaRPr lang="fa-IR" sz="1400" b="1" dirty="0"/>
                    </a:p>
                  </a:txBody>
                  <a:tcPr anchor="ctr"/>
                </a:tc>
                <a:extLst>
                  <a:ext uri="{0D108BD9-81ED-4DB2-BD59-A6C34878D82A}">
                    <a16:rowId xmlns:a16="http://schemas.microsoft.com/office/drawing/2014/main" val="420729857"/>
                  </a:ext>
                </a:extLst>
              </a:tr>
              <a:tr h="354589">
                <a:tc>
                  <a:txBody>
                    <a:bodyPr/>
                    <a:lstStyle/>
                    <a:p>
                      <a:pPr algn="ctr" rtl="1"/>
                      <a:r>
                        <a:rPr lang="en-US" sz="1400" dirty="0"/>
                        <a:t>1</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7</a:t>
                      </a:r>
                      <a:endParaRPr lang="fa-IR" sz="1400" b="1" dirty="0"/>
                    </a:p>
                  </a:txBody>
                  <a:tcPr anchor="ctr"/>
                </a:tc>
                <a:extLst>
                  <a:ext uri="{0D108BD9-81ED-4DB2-BD59-A6C34878D82A}">
                    <a16:rowId xmlns:a16="http://schemas.microsoft.com/office/drawing/2014/main" val="3428151661"/>
                  </a:ext>
                </a:extLst>
              </a:tr>
              <a:tr h="354589">
                <a:tc>
                  <a:txBody>
                    <a:bodyPr/>
                    <a:lstStyle/>
                    <a:p>
                      <a:pPr algn="ctr" rtl="1"/>
                      <a:r>
                        <a:rPr lang="en-US" sz="1400" dirty="0"/>
                        <a:t>2</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8</a:t>
                      </a:r>
                      <a:endParaRPr lang="fa-IR" sz="1400" b="1" dirty="0"/>
                    </a:p>
                  </a:txBody>
                  <a:tcPr anchor="ctr"/>
                </a:tc>
                <a:extLst>
                  <a:ext uri="{0D108BD9-81ED-4DB2-BD59-A6C34878D82A}">
                    <a16:rowId xmlns:a16="http://schemas.microsoft.com/office/drawing/2014/main" val="3042700731"/>
                  </a:ext>
                </a:extLst>
              </a:tr>
              <a:tr h="354589">
                <a:tc>
                  <a:txBody>
                    <a:bodyPr/>
                    <a:lstStyle/>
                    <a:p>
                      <a:pPr algn="ctr" rtl="1"/>
                      <a:r>
                        <a:rPr lang="en-US" sz="1400" dirty="0"/>
                        <a:t>4</a:t>
                      </a:r>
                      <a:endParaRPr lang="fa-IR" sz="1400" dirty="0"/>
                    </a:p>
                  </a:txBody>
                  <a:tcPr anchor="ctr"/>
                </a:tc>
                <a:tc>
                  <a:txBody>
                    <a:bodyPr/>
                    <a:lstStyle/>
                    <a:p>
                      <a:pPr algn="l" rtl="1"/>
                      <a:r>
                        <a:rPr lang="en-US" sz="1400" dirty="0"/>
                        <a:t>Shear Screw</a:t>
                      </a:r>
                      <a:endParaRPr lang="fa-IR" sz="1400" dirty="0"/>
                    </a:p>
                  </a:txBody>
                  <a:tcPr anchor="ctr"/>
                </a:tc>
                <a:tc>
                  <a:txBody>
                    <a:bodyPr/>
                    <a:lstStyle/>
                    <a:p>
                      <a:pPr algn="ctr" rtl="1"/>
                      <a:r>
                        <a:rPr lang="en-US" sz="1400" b="1" dirty="0"/>
                        <a:t>9</a:t>
                      </a:r>
                      <a:endParaRPr lang="fa-IR" sz="1400" b="1" dirty="0"/>
                    </a:p>
                  </a:txBody>
                  <a:tcPr anchor="ctr"/>
                </a:tc>
                <a:extLst>
                  <a:ext uri="{0D108BD9-81ED-4DB2-BD59-A6C34878D82A}">
                    <a16:rowId xmlns:a16="http://schemas.microsoft.com/office/drawing/2014/main" val="3626108201"/>
                  </a:ext>
                </a:extLst>
              </a:tr>
              <a:tr h="354589">
                <a:tc>
                  <a:txBody>
                    <a:bodyPr/>
                    <a:lstStyle/>
                    <a:p>
                      <a:pPr algn="ctr" rtl="1"/>
                      <a:r>
                        <a:rPr lang="en-US" sz="1400" dirty="0"/>
                        <a:t>1</a:t>
                      </a:r>
                      <a:endParaRPr lang="fa-IR" sz="1400" dirty="0"/>
                    </a:p>
                  </a:txBody>
                  <a:tcPr anchor="ctr"/>
                </a:tc>
                <a:tc>
                  <a:txBody>
                    <a:bodyPr/>
                    <a:lstStyle/>
                    <a:p>
                      <a:pPr algn="l" rtl="1"/>
                      <a:r>
                        <a:rPr lang="en-US" sz="1400" dirty="0"/>
                        <a:t>Retaining Ring</a:t>
                      </a:r>
                      <a:endParaRPr lang="fa-IR" sz="1400" dirty="0"/>
                    </a:p>
                  </a:txBody>
                  <a:tcPr anchor="ctr"/>
                </a:tc>
                <a:tc>
                  <a:txBody>
                    <a:bodyPr/>
                    <a:lstStyle/>
                    <a:p>
                      <a:pPr algn="ctr" rtl="1"/>
                      <a:r>
                        <a:rPr lang="en-US" sz="1400" b="1" dirty="0"/>
                        <a:t>10</a:t>
                      </a:r>
                      <a:endParaRPr lang="fa-IR" sz="1400" b="1" dirty="0"/>
                    </a:p>
                  </a:txBody>
                  <a:tcPr anchor="ctr"/>
                </a:tc>
                <a:extLst>
                  <a:ext uri="{0D108BD9-81ED-4DB2-BD59-A6C34878D82A}">
                    <a16:rowId xmlns:a16="http://schemas.microsoft.com/office/drawing/2014/main" val="2018566919"/>
                  </a:ext>
                </a:extLst>
              </a:tr>
              <a:tr h="354589">
                <a:tc>
                  <a:txBody>
                    <a:bodyPr/>
                    <a:lstStyle/>
                    <a:p>
                      <a:pPr algn="ctr" rtl="1"/>
                      <a:r>
                        <a:rPr lang="en-US" sz="1400" dirty="0"/>
                        <a:t>1</a:t>
                      </a:r>
                      <a:endParaRPr lang="fa-IR" sz="1400" dirty="0"/>
                    </a:p>
                  </a:txBody>
                  <a:tcPr anchor="ctr"/>
                </a:tc>
                <a:tc>
                  <a:txBody>
                    <a:bodyPr/>
                    <a:lstStyle/>
                    <a:p>
                      <a:pPr algn="l" rtl="1"/>
                      <a:r>
                        <a:rPr lang="en-US" sz="1400" dirty="0"/>
                        <a:t>Locking Pin</a:t>
                      </a:r>
                      <a:endParaRPr lang="fa-IR" sz="1400" dirty="0"/>
                    </a:p>
                  </a:txBody>
                  <a:tcPr anchor="ctr"/>
                </a:tc>
                <a:tc>
                  <a:txBody>
                    <a:bodyPr/>
                    <a:lstStyle/>
                    <a:p>
                      <a:pPr algn="ctr" rtl="1"/>
                      <a:r>
                        <a:rPr lang="en-US" sz="1400" b="1" dirty="0"/>
                        <a:t>11</a:t>
                      </a:r>
                      <a:endParaRPr lang="fa-IR" sz="1400" b="1" dirty="0"/>
                    </a:p>
                  </a:txBody>
                  <a:tcPr anchor="ctr"/>
                </a:tc>
                <a:extLst>
                  <a:ext uri="{0D108BD9-81ED-4DB2-BD59-A6C34878D82A}">
                    <a16:rowId xmlns:a16="http://schemas.microsoft.com/office/drawing/2014/main" val="3348475973"/>
                  </a:ext>
                </a:extLst>
              </a:tr>
              <a:tr h="354589">
                <a:tc>
                  <a:txBody>
                    <a:bodyPr/>
                    <a:lstStyle/>
                    <a:p>
                      <a:pPr algn="ctr" rtl="1"/>
                      <a:r>
                        <a:rPr lang="en-US" sz="1400" dirty="0"/>
                        <a:t>1</a:t>
                      </a:r>
                      <a:endParaRPr lang="fa-IR" sz="1400" dirty="0"/>
                    </a:p>
                  </a:txBody>
                  <a:tcPr anchor="ctr"/>
                </a:tc>
                <a:tc>
                  <a:txBody>
                    <a:bodyPr/>
                    <a:lstStyle/>
                    <a:p>
                      <a:pPr algn="l" rtl="1"/>
                      <a:r>
                        <a:rPr lang="en-US" sz="1400" dirty="0"/>
                        <a:t>Adjusting Ring</a:t>
                      </a:r>
                      <a:endParaRPr lang="fa-IR" sz="1400" dirty="0"/>
                    </a:p>
                  </a:txBody>
                  <a:tcPr anchor="ctr"/>
                </a:tc>
                <a:tc>
                  <a:txBody>
                    <a:bodyPr/>
                    <a:lstStyle/>
                    <a:p>
                      <a:pPr algn="ctr" rtl="1"/>
                      <a:r>
                        <a:rPr lang="en-US" sz="1400" b="1" dirty="0"/>
                        <a:t>12</a:t>
                      </a:r>
                      <a:endParaRPr lang="fa-IR" sz="1400" b="1" dirty="0"/>
                    </a:p>
                  </a:txBody>
                  <a:tcPr anchor="ctr"/>
                </a:tc>
                <a:extLst>
                  <a:ext uri="{0D108BD9-81ED-4DB2-BD59-A6C34878D82A}">
                    <a16:rowId xmlns:a16="http://schemas.microsoft.com/office/drawing/2014/main" val="2818919490"/>
                  </a:ext>
                </a:extLst>
              </a:tr>
              <a:tr h="354589">
                <a:tc>
                  <a:txBody>
                    <a:bodyPr/>
                    <a:lstStyle/>
                    <a:p>
                      <a:pPr algn="ctr" rtl="1"/>
                      <a:r>
                        <a:rPr lang="en-US" sz="1400" dirty="0"/>
                        <a:t>1</a:t>
                      </a:r>
                      <a:endParaRPr lang="fa-IR" sz="1400" dirty="0"/>
                    </a:p>
                  </a:txBody>
                  <a:tcPr anchor="ctr"/>
                </a:tc>
                <a:tc>
                  <a:txBody>
                    <a:bodyPr/>
                    <a:lstStyle/>
                    <a:p>
                      <a:pPr algn="l" rtl="1"/>
                      <a:r>
                        <a:rPr lang="en-US" sz="1400" dirty="0"/>
                        <a:t>Collet</a:t>
                      </a:r>
                      <a:endParaRPr lang="fa-IR" sz="1400" dirty="0"/>
                    </a:p>
                  </a:txBody>
                  <a:tcPr anchor="ctr"/>
                </a:tc>
                <a:tc>
                  <a:txBody>
                    <a:bodyPr/>
                    <a:lstStyle/>
                    <a:p>
                      <a:pPr algn="ctr" rtl="1"/>
                      <a:r>
                        <a:rPr lang="en-US" sz="1400" b="1" dirty="0"/>
                        <a:t>13</a:t>
                      </a:r>
                      <a:endParaRPr lang="fa-IR" sz="1400" b="1" dirty="0"/>
                    </a:p>
                  </a:txBody>
                  <a:tcPr anchor="ctr"/>
                </a:tc>
                <a:extLst>
                  <a:ext uri="{0D108BD9-81ED-4DB2-BD59-A6C34878D82A}">
                    <a16:rowId xmlns:a16="http://schemas.microsoft.com/office/drawing/2014/main" val="194754925"/>
                  </a:ext>
                </a:extLst>
              </a:tr>
            </a:tbl>
          </a:graphicData>
        </a:graphic>
      </p:graphicFrame>
      <p:graphicFrame>
        <p:nvGraphicFramePr>
          <p:cNvPr id="4" name="Table 3">
            <a:extLst>
              <a:ext uri="{FF2B5EF4-FFF2-40B4-BE49-F238E27FC236}">
                <a16:creationId xmlns:a16="http://schemas.microsoft.com/office/drawing/2014/main" id="{33499311-4ACD-45B7-86C9-779CB063EF5D}"/>
              </a:ext>
            </a:extLst>
          </p:cNvPr>
          <p:cNvGraphicFramePr>
            <a:graphicFrameLocks noGrp="1"/>
          </p:cNvGraphicFramePr>
          <p:nvPr/>
        </p:nvGraphicFramePr>
        <p:xfrm>
          <a:off x="6390647" y="1574183"/>
          <a:ext cx="5175618" cy="5160101"/>
        </p:xfrm>
        <a:graphic>
          <a:graphicData uri="http://schemas.openxmlformats.org/drawingml/2006/table">
            <a:tbl>
              <a:tblPr rtl="1" firstRow="1" bandRow="1">
                <a:tableStyleId>{5C22544A-7EE6-4342-B048-85BDC9FD1C3A}</a:tableStyleId>
              </a:tblPr>
              <a:tblGrid>
                <a:gridCol w="1093065">
                  <a:extLst>
                    <a:ext uri="{9D8B030D-6E8A-4147-A177-3AD203B41FA5}">
                      <a16:colId xmlns:a16="http://schemas.microsoft.com/office/drawing/2014/main" val="268416579"/>
                    </a:ext>
                  </a:extLst>
                </a:gridCol>
                <a:gridCol w="3289221">
                  <a:extLst>
                    <a:ext uri="{9D8B030D-6E8A-4147-A177-3AD203B41FA5}">
                      <a16:colId xmlns:a16="http://schemas.microsoft.com/office/drawing/2014/main" val="3544053467"/>
                    </a:ext>
                  </a:extLst>
                </a:gridCol>
                <a:gridCol w="793332">
                  <a:extLst>
                    <a:ext uri="{9D8B030D-6E8A-4147-A177-3AD203B41FA5}">
                      <a16:colId xmlns:a16="http://schemas.microsoft.com/office/drawing/2014/main" val="2763637399"/>
                    </a:ext>
                  </a:extLst>
                </a:gridCol>
              </a:tblGrid>
              <a:tr h="550444">
                <a:tc>
                  <a:txBody>
                    <a:bodyPr/>
                    <a:lstStyle/>
                    <a:p>
                      <a:pPr algn="ctr" rtl="1"/>
                      <a:r>
                        <a:rPr lang="en-US" sz="1400" dirty="0">
                          <a:solidFill>
                            <a:schemeClr val="tx1"/>
                          </a:solidFill>
                        </a:rPr>
                        <a:t>Amount</a:t>
                      </a:r>
                      <a:endParaRPr lang="fa-IR" sz="1400" dirty="0">
                        <a:solidFill>
                          <a:schemeClr val="tx1"/>
                        </a:solidFill>
                      </a:endParaRPr>
                    </a:p>
                  </a:txBody>
                  <a:tcPr anchor="ctr"/>
                </a:tc>
                <a:tc>
                  <a:txBody>
                    <a:bodyPr/>
                    <a:lstStyle/>
                    <a:p>
                      <a:pPr algn="ctr" rtl="1"/>
                      <a:r>
                        <a:rPr lang="en-US" sz="1400" dirty="0">
                          <a:solidFill>
                            <a:schemeClr val="tx1"/>
                          </a:solidFill>
                        </a:rPr>
                        <a:t>Description</a:t>
                      </a:r>
                      <a:endParaRPr lang="fa-IR" sz="1400" dirty="0">
                        <a:solidFill>
                          <a:schemeClr val="tx1"/>
                        </a:solidFill>
                      </a:endParaRPr>
                    </a:p>
                  </a:txBody>
                  <a:tcPr anchor="ctr"/>
                </a:tc>
                <a:tc>
                  <a:txBody>
                    <a:bodyPr/>
                    <a:lstStyle/>
                    <a:p>
                      <a:pPr algn="ctr" rtl="1"/>
                      <a:r>
                        <a:rPr lang="en-US" sz="1400" dirty="0">
                          <a:solidFill>
                            <a:schemeClr val="tx1"/>
                          </a:solidFill>
                        </a:rPr>
                        <a:t>Item No.</a:t>
                      </a:r>
                      <a:endParaRPr lang="fa-IR" sz="1400" dirty="0">
                        <a:solidFill>
                          <a:schemeClr val="tx1"/>
                        </a:solidFill>
                      </a:endParaRPr>
                    </a:p>
                  </a:txBody>
                  <a:tcPr anchor="ctr"/>
                </a:tc>
                <a:extLst>
                  <a:ext uri="{0D108BD9-81ED-4DB2-BD59-A6C34878D82A}">
                    <a16:rowId xmlns:a16="http://schemas.microsoft.com/office/drawing/2014/main" val="2869753594"/>
                  </a:ext>
                </a:extLst>
              </a:tr>
              <a:tr h="354589">
                <a:tc>
                  <a:txBody>
                    <a:bodyPr/>
                    <a:lstStyle/>
                    <a:p>
                      <a:pPr algn="ctr" rtl="1"/>
                      <a:r>
                        <a:rPr lang="en-US" sz="1400" dirty="0"/>
                        <a:t>1</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14</a:t>
                      </a:r>
                      <a:endParaRPr lang="fa-IR" sz="1400" b="1" dirty="0"/>
                    </a:p>
                  </a:txBody>
                  <a:tcPr anchor="ctr"/>
                </a:tc>
                <a:extLst>
                  <a:ext uri="{0D108BD9-81ED-4DB2-BD59-A6C34878D82A}">
                    <a16:rowId xmlns:a16="http://schemas.microsoft.com/office/drawing/2014/main" val="2982201537"/>
                  </a:ext>
                </a:extLst>
              </a:tr>
              <a:tr h="354589">
                <a:tc>
                  <a:txBody>
                    <a:bodyPr/>
                    <a:lstStyle/>
                    <a:p>
                      <a:pPr algn="ctr" rtl="1"/>
                      <a:r>
                        <a:rPr lang="en-US" sz="1400" dirty="0"/>
                        <a:t>1</a:t>
                      </a:r>
                      <a:endParaRPr lang="fa-IR" sz="1400" dirty="0"/>
                    </a:p>
                  </a:txBody>
                  <a:tcPr anchor="ctr"/>
                </a:tc>
                <a:tc>
                  <a:txBody>
                    <a:bodyPr/>
                    <a:lstStyle/>
                    <a:p>
                      <a:pPr algn="l" rtl="1"/>
                      <a:r>
                        <a:rPr lang="en-US" sz="1400" dirty="0"/>
                        <a:t>Dog Housing</a:t>
                      </a:r>
                      <a:endParaRPr lang="fa-IR" sz="1400" dirty="0"/>
                    </a:p>
                  </a:txBody>
                  <a:tcPr anchor="ctr"/>
                </a:tc>
                <a:tc>
                  <a:txBody>
                    <a:bodyPr/>
                    <a:lstStyle/>
                    <a:p>
                      <a:pPr algn="ctr" rtl="1"/>
                      <a:r>
                        <a:rPr lang="en-US" sz="1400" b="1" dirty="0"/>
                        <a:t>15</a:t>
                      </a:r>
                      <a:endParaRPr lang="fa-IR" sz="1400" b="1" dirty="0"/>
                    </a:p>
                  </a:txBody>
                  <a:tcPr anchor="ctr"/>
                </a:tc>
                <a:extLst>
                  <a:ext uri="{0D108BD9-81ED-4DB2-BD59-A6C34878D82A}">
                    <a16:rowId xmlns:a16="http://schemas.microsoft.com/office/drawing/2014/main" val="2382085159"/>
                  </a:ext>
                </a:extLst>
              </a:tr>
              <a:tr h="354589">
                <a:tc>
                  <a:txBody>
                    <a:bodyPr/>
                    <a:lstStyle/>
                    <a:p>
                      <a:pPr algn="ctr" rtl="1"/>
                      <a:r>
                        <a:rPr lang="en-US" sz="1400" dirty="0"/>
                        <a:t>3</a:t>
                      </a:r>
                      <a:endParaRPr lang="fa-IR" sz="1400" dirty="0"/>
                    </a:p>
                  </a:txBody>
                  <a:tcPr anchor="ctr"/>
                </a:tc>
                <a:tc>
                  <a:txBody>
                    <a:bodyPr/>
                    <a:lstStyle/>
                    <a:p>
                      <a:pPr algn="l" rtl="1"/>
                      <a:r>
                        <a:rPr lang="en-US" sz="1400" dirty="0"/>
                        <a:t>Dog</a:t>
                      </a:r>
                      <a:endParaRPr lang="fa-IR" sz="1400" dirty="0"/>
                    </a:p>
                  </a:txBody>
                  <a:tcPr anchor="ctr"/>
                </a:tc>
                <a:tc>
                  <a:txBody>
                    <a:bodyPr/>
                    <a:lstStyle/>
                    <a:p>
                      <a:pPr algn="ctr" rtl="1"/>
                      <a:r>
                        <a:rPr lang="en-US" sz="1400" b="1" dirty="0"/>
                        <a:t>16</a:t>
                      </a:r>
                      <a:endParaRPr lang="fa-IR" sz="1400" b="1" dirty="0"/>
                    </a:p>
                  </a:txBody>
                  <a:tcPr anchor="ctr"/>
                </a:tc>
                <a:extLst>
                  <a:ext uri="{0D108BD9-81ED-4DB2-BD59-A6C34878D82A}">
                    <a16:rowId xmlns:a16="http://schemas.microsoft.com/office/drawing/2014/main" val="1094977216"/>
                  </a:ext>
                </a:extLst>
              </a:tr>
              <a:tr h="354589">
                <a:tc>
                  <a:txBody>
                    <a:bodyPr/>
                    <a:lstStyle/>
                    <a:p>
                      <a:pPr algn="ctr" rtl="1"/>
                      <a:r>
                        <a:rPr lang="en-US" sz="1400" dirty="0"/>
                        <a:t>1</a:t>
                      </a:r>
                      <a:endParaRPr lang="fa-IR" sz="1400" dirty="0"/>
                    </a:p>
                  </a:txBody>
                  <a:tcPr anchor="ctr"/>
                </a:tc>
                <a:tc>
                  <a:txBody>
                    <a:bodyPr/>
                    <a:lstStyle/>
                    <a:p>
                      <a:pPr algn="l" rtl="1"/>
                      <a:r>
                        <a:rPr lang="en-US" sz="1400" dirty="0"/>
                        <a:t>Seating Dog</a:t>
                      </a:r>
                      <a:endParaRPr lang="fa-IR" sz="1400" dirty="0"/>
                    </a:p>
                  </a:txBody>
                  <a:tcPr anchor="ctr"/>
                </a:tc>
                <a:tc>
                  <a:txBody>
                    <a:bodyPr/>
                    <a:lstStyle/>
                    <a:p>
                      <a:pPr algn="ctr" rtl="1"/>
                      <a:r>
                        <a:rPr lang="en-US" sz="1400" b="1" dirty="0"/>
                        <a:t>17</a:t>
                      </a:r>
                      <a:endParaRPr lang="fa-IR" sz="1400" b="1" dirty="0"/>
                    </a:p>
                  </a:txBody>
                  <a:tcPr anchor="ctr"/>
                </a:tc>
                <a:extLst>
                  <a:ext uri="{0D108BD9-81ED-4DB2-BD59-A6C34878D82A}">
                    <a16:rowId xmlns:a16="http://schemas.microsoft.com/office/drawing/2014/main" val="1382664380"/>
                  </a:ext>
                </a:extLst>
              </a:tr>
              <a:tr h="354589">
                <a:tc>
                  <a:txBody>
                    <a:bodyPr/>
                    <a:lstStyle/>
                    <a:p>
                      <a:pPr algn="ctr" rtl="1"/>
                      <a:r>
                        <a:rPr lang="en-US" sz="1400" dirty="0"/>
                        <a:t>1</a:t>
                      </a:r>
                      <a:endParaRPr lang="fa-IR" sz="1400" dirty="0"/>
                    </a:p>
                  </a:txBody>
                  <a:tcPr anchor="ctr"/>
                </a:tc>
                <a:tc>
                  <a:txBody>
                    <a:bodyPr/>
                    <a:lstStyle/>
                    <a:p>
                      <a:pPr algn="l" rtl="1"/>
                      <a:r>
                        <a:rPr lang="en-US" sz="1400" dirty="0"/>
                        <a:t>Filter Plug</a:t>
                      </a:r>
                      <a:endParaRPr lang="fa-IR" sz="1400" dirty="0"/>
                    </a:p>
                  </a:txBody>
                  <a:tcPr anchor="ctr"/>
                </a:tc>
                <a:tc>
                  <a:txBody>
                    <a:bodyPr/>
                    <a:lstStyle/>
                    <a:p>
                      <a:pPr algn="ctr" rtl="1"/>
                      <a:r>
                        <a:rPr lang="en-US" sz="1400" b="1" dirty="0"/>
                        <a:t>18</a:t>
                      </a:r>
                      <a:endParaRPr lang="fa-IR" sz="1400" b="1" dirty="0"/>
                    </a:p>
                  </a:txBody>
                  <a:tcPr anchor="ctr"/>
                </a:tc>
                <a:extLst>
                  <a:ext uri="{0D108BD9-81ED-4DB2-BD59-A6C34878D82A}">
                    <a16:rowId xmlns:a16="http://schemas.microsoft.com/office/drawing/2014/main" val="2465280848"/>
                  </a:ext>
                </a:extLst>
              </a:tr>
              <a:tr h="354589">
                <a:tc>
                  <a:txBody>
                    <a:bodyPr/>
                    <a:lstStyle/>
                    <a:p>
                      <a:pPr algn="ctr" rtl="1"/>
                      <a:r>
                        <a:rPr lang="en-US" sz="1400" dirty="0"/>
                        <a:t>1</a:t>
                      </a:r>
                      <a:endParaRPr lang="fa-IR" sz="1400" dirty="0"/>
                    </a:p>
                  </a:txBody>
                  <a:tcPr anchor="ctr"/>
                </a:tc>
                <a:tc>
                  <a:txBody>
                    <a:bodyPr/>
                    <a:lstStyle/>
                    <a:p>
                      <a:pPr algn="l" rtl="1"/>
                      <a:r>
                        <a:rPr lang="en-US" sz="1400" dirty="0"/>
                        <a:t>Washer</a:t>
                      </a:r>
                      <a:endParaRPr lang="fa-IR" sz="1400" dirty="0"/>
                    </a:p>
                  </a:txBody>
                  <a:tcPr anchor="ctr"/>
                </a:tc>
                <a:tc>
                  <a:txBody>
                    <a:bodyPr/>
                    <a:lstStyle/>
                    <a:p>
                      <a:pPr algn="ctr" rtl="1"/>
                      <a:r>
                        <a:rPr lang="en-US" sz="1400" b="1" dirty="0"/>
                        <a:t>19</a:t>
                      </a:r>
                      <a:endParaRPr lang="fa-IR" sz="1400" b="1" dirty="0"/>
                    </a:p>
                  </a:txBody>
                  <a:tcPr anchor="ctr"/>
                </a:tc>
                <a:extLst>
                  <a:ext uri="{0D108BD9-81ED-4DB2-BD59-A6C34878D82A}">
                    <a16:rowId xmlns:a16="http://schemas.microsoft.com/office/drawing/2014/main" val="420729857"/>
                  </a:ext>
                </a:extLst>
              </a:tr>
              <a:tr h="354589">
                <a:tc>
                  <a:txBody>
                    <a:bodyPr/>
                    <a:lstStyle/>
                    <a:p>
                      <a:pPr algn="ctr" rtl="1"/>
                      <a:r>
                        <a:rPr lang="en-US" sz="1400" dirty="0"/>
                        <a:t>1</a:t>
                      </a:r>
                      <a:endParaRPr lang="fa-IR" sz="1400" dirty="0"/>
                    </a:p>
                  </a:txBody>
                  <a:tcPr anchor="ctr"/>
                </a:tc>
                <a:tc>
                  <a:txBody>
                    <a:bodyPr/>
                    <a:lstStyle/>
                    <a:p>
                      <a:pPr algn="l" rtl="1"/>
                      <a:r>
                        <a:rPr lang="en-US" sz="1400" dirty="0"/>
                        <a:t>Snubber Filter</a:t>
                      </a:r>
                      <a:endParaRPr lang="fa-IR" sz="1400" dirty="0"/>
                    </a:p>
                  </a:txBody>
                  <a:tcPr anchor="ctr"/>
                </a:tc>
                <a:tc>
                  <a:txBody>
                    <a:bodyPr/>
                    <a:lstStyle/>
                    <a:p>
                      <a:pPr algn="ctr" rtl="1"/>
                      <a:r>
                        <a:rPr lang="en-US" sz="1400" b="1" dirty="0"/>
                        <a:t>20</a:t>
                      </a:r>
                      <a:endParaRPr lang="fa-IR" sz="1400" b="1" dirty="0"/>
                    </a:p>
                  </a:txBody>
                  <a:tcPr anchor="ctr"/>
                </a:tc>
                <a:extLst>
                  <a:ext uri="{0D108BD9-81ED-4DB2-BD59-A6C34878D82A}">
                    <a16:rowId xmlns:a16="http://schemas.microsoft.com/office/drawing/2014/main" val="3428151661"/>
                  </a:ext>
                </a:extLst>
              </a:tr>
              <a:tr h="354589">
                <a:tc>
                  <a:txBody>
                    <a:bodyPr/>
                    <a:lstStyle/>
                    <a:p>
                      <a:pPr algn="ctr" rtl="1"/>
                      <a:r>
                        <a:rPr lang="en-US" sz="1400" dirty="0"/>
                        <a:t>1</a:t>
                      </a:r>
                      <a:endParaRPr lang="fa-IR" sz="1400" dirty="0"/>
                    </a:p>
                  </a:txBody>
                  <a:tcPr anchor="ctr"/>
                </a:tc>
                <a:tc>
                  <a:txBody>
                    <a:bodyPr/>
                    <a:lstStyle/>
                    <a:p>
                      <a:pPr algn="l" rtl="1"/>
                      <a:r>
                        <a:rPr lang="en-US" sz="1400" dirty="0"/>
                        <a:t>Hold Down Plug</a:t>
                      </a:r>
                      <a:endParaRPr lang="fa-IR" sz="1400" dirty="0"/>
                    </a:p>
                  </a:txBody>
                  <a:tcPr anchor="ctr"/>
                </a:tc>
                <a:tc>
                  <a:txBody>
                    <a:bodyPr/>
                    <a:lstStyle/>
                    <a:p>
                      <a:pPr algn="ctr" rtl="1"/>
                      <a:r>
                        <a:rPr lang="en-US" sz="1400" b="1" dirty="0"/>
                        <a:t>21</a:t>
                      </a:r>
                      <a:endParaRPr lang="fa-IR" sz="1400" b="1" dirty="0"/>
                    </a:p>
                  </a:txBody>
                  <a:tcPr anchor="ctr"/>
                </a:tc>
                <a:extLst>
                  <a:ext uri="{0D108BD9-81ED-4DB2-BD59-A6C34878D82A}">
                    <a16:rowId xmlns:a16="http://schemas.microsoft.com/office/drawing/2014/main" val="3042700731"/>
                  </a:ext>
                </a:extLst>
              </a:tr>
              <a:tr h="354589">
                <a:tc>
                  <a:txBody>
                    <a:bodyPr/>
                    <a:lstStyle/>
                    <a:p>
                      <a:pPr algn="ctr" rtl="1"/>
                      <a:r>
                        <a:rPr lang="en-US" sz="1400" dirty="0"/>
                        <a:t>1</a:t>
                      </a:r>
                      <a:endParaRPr lang="fa-IR" sz="1400" dirty="0"/>
                    </a:p>
                  </a:txBody>
                  <a:tcPr anchor="ctr"/>
                </a:tc>
                <a:tc>
                  <a:txBody>
                    <a:bodyPr/>
                    <a:lstStyle/>
                    <a:p>
                      <a:pPr algn="l" rtl="1"/>
                      <a:r>
                        <a:rPr lang="en-US" sz="1400" dirty="0"/>
                        <a:t>Hold Down Ring</a:t>
                      </a:r>
                      <a:endParaRPr lang="fa-IR" sz="1400" dirty="0"/>
                    </a:p>
                  </a:txBody>
                  <a:tcPr anchor="ctr"/>
                </a:tc>
                <a:tc>
                  <a:txBody>
                    <a:bodyPr/>
                    <a:lstStyle/>
                    <a:p>
                      <a:pPr algn="ctr" rtl="1"/>
                      <a:r>
                        <a:rPr lang="en-US" sz="1400" b="1" dirty="0"/>
                        <a:t>22</a:t>
                      </a:r>
                      <a:endParaRPr lang="fa-IR" sz="1400" b="1" dirty="0"/>
                    </a:p>
                  </a:txBody>
                  <a:tcPr anchor="ctr"/>
                </a:tc>
                <a:extLst>
                  <a:ext uri="{0D108BD9-81ED-4DB2-BD59-A6C34878D82A}">
                    <a16:rowId xmlns:a16="http://schemas.microsoft.com/office/drawing/2014/main" val="3626108201"/>
                  </a:ext>
                </a:extLst>
              </a:tr>
              <a:tr h="354589">
                <a:tc>
                  <a:txBody>
                    <a:bodyPr/>
                    <a:lstStyle/>
                    <a:p>
                      <a:pPr algn="ctr" rtl="1"/>
                      <a:r>
                        <a:rPr lang="en-US" sz="1400" dirty="0"/>
                        <a:t>1</a:t>
                      </a:r>
                      <a:endParaRPr lang="fa-IR" sz="1400" dirty="0"/>
                    </a:p>
                  </a:txBody>
                  <a:tcPr anchor="ctr"/>
                </a:tc>
                <a:tc>
                  <a:txBody>
                    <a:bodyPr/>
                    <a:lstStyle/>
                    <a:p>
                      <a:pPr algn="l" rtl="1"/>
                      <a:r>
                        <a:rPr lang="en-US" sz="1400" dirty="0"/>
                        <a:t>Rupture </a:t>
                      </a:r>
                      <a:r>
                        <a:rPr lang="en-US" sz="1400" dirty="0" err="1"/>
                        <a:t>Dist</a:t>
                      </a:r>
                      <a:endParaRPr lang="fa-IR" sz="1400" dirty="0"/>
                    </a:p>
                  </a:txBody>
                  <a:tcPr anchor="ctr"/>
                </a:tc>
                <a:tc>
                  <a:txBody>
                    <a:bodyPr/>
                    <a:lstStyle/>
                    <a:p>
                      <a:pPr algn="ctr" rtl="1"/>
                      <a:r>
                        <a:rPr lang="en-US" sz="1400" b="1" dirty="0"/>
                        <a:t>23</a:t>
                      </a:r>
                      <a:endParaRPr lang="fa-IR" sz="1400" b="1" dirty="0"/>
                    </a:p>
                  </a:txBody>
                  <a:tcPr anchor="ctr"/>
                </a:tc>
                <a:extLst>
                  <a:ext uri="{0D108BD9-81ED-4DB2-BD59-A6C34878D82A}">
                    <a16:rowId xmlns:a16="http://schemas.microsoft.com/office/drawing/2014/main" val="2018566919"/>
                  </a:ext>
                </a:extLst>
              </a:tr>
              <a:tr h="354589">
                <a:tc>
                  <a:txBody>
                    <a:bodyPr/>
                    <a:lstStyle/>
                    <a:p>
                      <a:pPr algn="ctr" rtl="1"/>
                      <a:r>
                        <a:rPr lang="en-US" sz="1400" dirty="0"/>
                        <a:t>1</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24</a:t>
                      </a:r>
                      <a:endParaRPr lang="fa-IR" sz="1400" b="1" dirty="0"/>
                    </a:p>
                  </a:txBody>
                  <a:tcPr anchor="ctr"/>
                </a:tc>
                <a:extLst>
                  <a:ext uri="{0D108BD9-81ED-4DB2-BD59-A6C34878D82A}">
                    <a16:rowId xmlns:a16="http://schemas.microsoft.com/office/drawing/2014/main" val="3348475973"/>
                  </a:ext>
                </a:extLst>
              </a:tr>
              <a:tr h="354589">
                <a:tc>
                  <a:txBody>
                    <a:bodyPr/>
                    <a:lstStyle/>
                    <a:p>
                      <a:pPr algn="ctr" rtl="1"/>
                      <a:r>
                        <a:rPr lang="en-US" sz="1400" dirty="0"/>
                        <a:t>1</a:t>
                      </a:r>
                      <a:endParaRPr lang="fa-IR" sz="1400" dirty="0"/>
                    </a:p>
                  </a:txBody>
                  <a:tcPr anchor="ctr"/>
                </a:tc>
                <a:tc>
                  <a:txBody>
                    <a:bodyPr/>
                    <a:lstStyle/>
                    <a:p>
                      <a:pPr algn="l" rtl="1"/>
                      <a:r>
                        <a:rPr lang="en-US" sz="1400" dirty="0"/>
                        <a:t>O-ring</a:t>
                      </a:r>
                      <a:endParaRPr lang="fa-IR" sz="1400" dirty="0"/>
                    </a:p>
                  </a:txBody>
                  <a:tcPr anchor="ctr"/>
                </a:tc>
                <a:tc>
                  <a:txBody>
                    <a:bodyPr/>
                    <a:lstStyle/>
                    <a:p>
                      <a:pPr algn="ctr" rtl="1"/>
                      <a:r>
                        <a:rPr lang="en-US" sz="1400" b="1" dirty="0"/>
                        <a:t>25</a:t>
                      </a:r>
                      <a:endParaRPr lang="fa-IR" sz="1400" b="1" dirty="0"/>
                    </a:p>
                  </a:txBody>
                  <a:tcPr anchor="ctr"/>
                </a:tc>
                <a:extLst>
                  <a:ext uri="{0D108BD9-81ED-4DB2-BD59-A6C34878D82A}">
                    <a16:rowId xmlns:a16="http://schemas.microsoft.com/office/drawing/2014/main" val="2818919490"/>
                  </a:ext>
                </a:extLst>
              </a:tr>
              <a:tr h="354589">
                <a:tc>
                  <a:txBody>
                    <a:bodyPr/>
                    <a:lstStyle/>
                    <a:p>
                      <a:pPr algn="ctr" rtl="1"/>
                      <a:r>
                        <a:rPr lang="en-US" sz="1400" dirty="0"/>
                        <a:t>-</a:t>
                      </a:r>
                      <a:endParaRPr lang="fa-IR" sz="1400" dirty="0"/>
                    </a:p>
                  </a:txBody>
                  <a:tcPr anchor="ctr"/>
                </a:tc>
                <a:tc>
                  <a:txBody>
                    <a:bodyPr/>
                    <a:lstStyle/>
                    <a:p>
                      <a:pPr algn="l" rtl="1"/>
                      <a:r>
                        <a:rPr lang="en-US" sz="1400" dirty="0"/>
                        <a:t>-</a:t>
                      </a:r>
                      <a:endParaRPr lang="fa-IR" sz="1400" dirty="0"/>
                    </a:p>
                  </a:txBody>
                  <a:tcPr anchor="ctr"/>
                </a:tc>
                <a:tc>
                  <a:txBody>
                    <a:bodyPr/>
                    <a:lstStyle/>
                    <a:p>
                      <a:pPr algn="ctr" rtl="1"/>
                      <a:r>
                        <a:rPr lang="en-US" sz="1400" b="1" dirty="0"/>
                        <a:t>26</a:t>
                      </a:r>
                      <a:endParaRPr lang="fa-IR" sz="1400" b="1" dirty="0"/>
                    </a:p>
                  </a:txBody>
                  <a:tcPr anchor="ctr"/>
                </a:tc>
                <a:extLst>
                  <a:ext uri="{0D108BD9-81ED-4DB2-BD59-A6C34878D82A}">
                    <a16:rowId xmlns:a16="http://schemas.microsoft.com/office/drawing/2014/main" val="194754925"/>
                  </a:ext>
                </a:extLst>
              </a:tr>
            </a:tbl>
          </a:graphicData>
        </a:graphic>
      </p:graphicFrame>
    </p:spTree>
    <p:extLst>
      <p:ext uri="{BB962C8B-B14F-4D97-AF65-F5344CB8AC3E}">
        <p14:creationId xmlns:p14="http://schemas.microsoft.com/office/powerpoint/2010/main" val="2356059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5459" y="1409253"/>
            <a:ext cx="2121093" cy="584775"/>
          </a:xfrm>
          <a:prstGeom prst="rect">
            <a:avLst/>
          </a:prstGeom>
          <a:noFill/>
        </p:spPr>
        <p:txBody>
          <a:bodyPr wrap="none" rtlCol="1">
            <a:spAutoFit/>
          </a:bodyPr>
          <a:lstStyle/>
          <a:p>
            <a:r>
              <a:rPr lang="en-US" sz="3200" b="1" dirty="0"/>
              <a:t>Assembly</a:t>
            </a:r>
            <a:endParaRPr lang="fa-IR" sz="3200" b="1" dirty="0"/>
          </a:p>
        </p:txBody>
      </p:sp>
      <p:sp>
        <p:nvSpPr>
          <p:cNvPr id="4" name="Chevron 6"/>
          <p:cNvSpPr>
            <a:spLocks noChangeArrowheads="1"/>
          </p:cNvSpPr>
          <p:nvPr/>
        </p:nvSpPr>
        <p:spPr bwMode="auto">
          <a:xfrm>
            <a:off x="781296" y="218797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dirty="0"/>
          </a:p>
        </p:txBody>
      </p:sp>
      <p:sp>
        <p:nvSpPr>
          <p:cNvPr id="5" name="TextBox 4"/>
          <p:cNvSpPr txBox="1"/>
          <p:nvPr/>
        </p:nvSpPr>
        <p:spPr>
          <a:xfrm>
            <a:off x="1473798" y="2241139"/>
            <a:ext cx="184731" cy="307777"/>
          </a:xfrm>
          <a:prstGeom prst="rect">
            <a:avLst/>
          </a:prstGeom>
          <a:noFill/>
        </p:spPr>
        <p:txBody>
          <a:bodyPr wrap="none" rtlCol="1">
            <a:spAutoFit/>
          </a:bodyPr>
          <a:lstStyle/>
          <a:p>
            <a:endParaRPr lang="fa-IR" sz="1400" dirty="0"/>
          </a:p>
        </p:txBody>
      </p:sp>
      <p:pic>
        <p:nvPicPr>
          <p:cNvPr id="6" name="Picture 5">
            <a:extLst>
              <a:ext uri="{FF2B5EF4-FFF2-40B4-BE49-F238E27FC236}">
                <a16:creationId xmlns:a16="http://schemas.microsoft.com/office/drawing/2014/main" id="{C8250ED0-59A8-4D57-B8AE-579268CFC860}"/>
              </a:ext>
            </a:extLst>
          </p:cNvPr>
          <p:cNvPicPr>
            <a:picLocks noChangeAspect="1"/>
          </p:cNvPicPr>
          <p:nvPr/>
        </p:nvPicPr>
        <p:blipFill>
          <a:blip r:embed="rId2"/>
          <a:stretch>
            <a:fillRect/>
          </a:stretch>
        </p:blipFill>
        <p:spPr>
          <a:xfrm>
            <a:off x="0" y="0"/>
            <a:ext cx="12191999" cy="1498878"/>
          </a:xfrm>
          <a:prstGeom prst="rect">
            <a:avLst/>
          </a:prstGeom>
        </p:spPr>
      </p:pic>
      <p:pic>
        <p:nvPicPr>
          <p:cNvPr id="7" name="Picture 2" descr="F:\OTS\misagh khakrand usb\sop\118APPLE\IMG_8274.JPG">
            <a:extLst>
              <a:ext uri="{FF2B5EF4-FFF2-40B4-BE49-F238E27FC236}">
                <a16:creationId xmlns:a16="http://schemas.microsoft.com/office/drawing/2014/main" id="{E8570B96-3D81-4394-8C74-513EF7DB4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0" y="2476509"/>
            <a:ext cx="4856160"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6C0E14C-BED2-4AD4-B9CB-378610C8D465}"/>
              </a:ext>
            </a:extLst>
          </p:cNvPr>
          <p:cNvSpPr txBox="1"/>
          <p:nvPr/>
        </p:nvSpPr>
        <p:spPr>
          <a:xfrm>
            <a:off x="1086096" y="2132024"/>
            <a:ext cx="6370655" cy="276999"/>
          </a:xfrm>
          <a:prstGeom prst="rect">
            <a:avLst/>
          </a:prstGeom>
          <a:noFill/>
        </p:spPr>
        <p:txBody>
          <a:bodyPr wrap="none" rtlCol="1">
            <a:spAutoFit/>
          </a:bodyPr>
          <a:lstStyle/>
          <a:p>
            <a:r>
              <a:rPr lang="en-US" sz="1200" dirty="0"/>
              <a:t>Install O-ring (24), snubber filter (20), washer (19) and filter plug (18) onto seating dog (17).</a:t>
            </a:r>
            <a:endParaRPr lang="fa-IR" sz="1200" dirty="0"/>
          </a:p>
        </p:txBody>
      </p:sp>
      <p:sp>
        <p:nvSpPr>
          <p:cNvPr id="8" name="TextBox 7">
            <a:extLst>
              <a:ext uri="{FF2B5EF4-FFF2-40B4-BE49-F238E27FC236}">
                <a16:creationId xmlns:a16="http://schemas.microsoft.com/office/drawing/2014/main" id="{A3CC71B7-327B-49E5-A20E-117FB1836BB3}"/>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94409969-FE87-471A-8998-C32DFC059567}"/>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Tree>
    <p:extLst>
      <p:ext uri="{BB962C8B-B14F-4D97-AF65-F5344CB8AC3E}">
        <p14:creationId xmlns:p14="http://schemas.microsoft.com/office/powerpoint/2010/main" val="3988868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5" descr="F:\OTS\misagh khakrand usb\sop\118APPLE\IMG_8277.JPG">
            <a:extLst>
              <a:ext uri="{FF2B5EF4-FFF2-40B4-BE49-F238E27FC236}">
                <a16:creationId xmlns:a16="http://schemas.microsoft.com/office/drawing/2014/main" id="{7DDEE0D8-4666-4C22-BA3E-6A5597249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0" y="2476509"/>
            <a:ext cx="4856160"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OTS\misagh khakrand usb\sop\118APPLE\IMG_8275.JPG">
            <a:extLst>
              <a:ext uri="{FF2B5EF4-FFF2-40B4-BE49-F238E27FC236}">
                <a16:creationId xmlns:a16="http://schemas.microsoft.com/office/drawing/2014/main" id="{BEA52AE2-AED9-4337-ABF6-64B35793AE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788" y="2476509"/>
            <a:ext cx="4856160"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5ECE649-079C-4EE0-A7F4-6BD3530D5C87}"/>
              </a:ext>
            </a:extLst>
          </p:cNvPr>
          <p:cNvSpPr txBox="1"/>
          <p:nvPr/>
        </p:nvSpPr>
        <p:spPr>
          <a:xfrm>
            <a:off x="1043062" y="1572004"/>
            <a:ext cx="6370655" cy="276999"/>
          </a:xfrm>
          <a:prstGeom prst="rect">
            <a:avLst/>
          </a:prstGeom>
          <a:noFill/>
        </p:spPr>
        <p:txBody>
          <a:bodyPr wrap="none" rtlCol="1">
            <a:spAutoFit/>
          </a:bodyPr>
          <a:lstStyle/>
          <a:p>
            <a:r>
              <a:rPr lang="en-US" sz="1200" dirty="0"/>
              <a:t>Install O-ring (24), snubber filter (20), washer (19) and filter plug (18) onto seating dog (17).</a:t>
            </a:r>
            <a:endParaRPr lang="fa-IR" sz="1200" dirty="0"/>
          </a:p>
        </p:txBody>
      </p:sp>
    </p:spTree>
    <p:extLst>
      <p:ext uri="{BB962C8B-B14F-4D97-AF65-F5344CB8AC3E}">
        <p14:creationId xmlns:p14="http://schemas.microsoft.com/office/powerpoint/2010/main" val="2914287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11" name="Picture 6" descr="F:\OTS\misagh khakrand usb\sop\118APPLE\IMG_8279.JPG">
            <a:extLst>
              <a:ext uri="{FF2B5EF4-FFF2-40B4-BE49-F238E27FC236}">
                <a16:creationId xmlns:a16="http://schemas.microsoft.com/office/drawing/2014/main" id="{2E8798E3-E1B1-49D6-A0D5-391D3A51C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790" y="2485439"/>
            <a:ext cx="4856160"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F:\OTS\misagh khakrand usb\sop\118APPLE\IMG_8280.JPG">
            <a:extLst>
              <a:ext uri="{FF2B5EF4-FFF2-40B4-BE49-F238E27FC236}">
                <a16:creationId xmlns:a16="http://schemas.microsoft.com/office/drawing/2014/main" id="{71ABD030-5A0F-430C-A952-EE0D96B9A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050" y="2476509"/>
            <a:ext cx="4856158"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3C2DD0E0-BA1E-427D-BFD9-E64EAED3BCD3}"/>
              </a:ext>
            </a:extLst>
          </p:cNvPr>
          <p:cNvSpPr txBox="1"/>
          <p:nvPr/>
        </p:nvSpPr>
        <p:spPr>
          <a:xfrm>
            <a:off x="1043062" y="1572004"/>
            <a:ext cx="6370655" cy="276999"/>
          </a:xfrm>
          <a:prstGeom prst="rect">
            <a:avLst/>
          </a:prstGeom>
          <a:noFill/>
        </p:spPr>
        <p:txBody>
          <a:bodyPr wrap="none" rtlCol="1">
            <a:spAutoFit/>
          </a:bodyPr>
          <a:lstStyle/>
          <a:p>
            <a:r>
              <a:rPr lang="en-US" sz="1200" dirty="0"/>
              <a:t>Install O-ring (24), snubber filter (20), washer (19) and filter plug (18) onto seating dog (17).</a:t>
            </a:r>
            <a:endParaRPr lang="fa-IR" sz="1200" dirty="0"/>
          </a:p>
        </p:txBody>
      </p:sp>
    </p:spTree>
    <p:extLst>
      <p:ext uri="{BB962C8B-B14F-4D97-AF65-F5344CB8AC3E}">
        <p14:creationId xmlns:p14="http://schemas.microsoft.com/office/powerpoint/2010/main" val="3963129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7" name="Picture 6" descr="F:\OTS\misagh khakrand usb\sop\118APPLE\IMG_8281.JPG">
            <a:extLst>
              <a:ext uri="{FF2B5EF4-FFF2-40B4-BE49-F238E27FC236}">
                <a16:creationId xmlns:a16="http://schemas.microsoft.com/office/drawing/2014/main" id="{3179ED92-8F98-4522-87FA-FC4AE09D4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0" y="2476509"/>
            <a:ext cx="4856160"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7A4C110-5007-4A82-B873-3816A19416E8}"/>
              </a:ext>
            </a:extLst>
          </p:cNvPr>
          <p:cNvSpPr txBox="1"/>
          <p:nvPr/>
        </p:nvSpPr>
        <p:spPr>
          <a:xfrm>
            <a:off x="1043062" y="1572004"/>
            <a:ext cx="6365845" cy="276999"/>
          </a:xfrm>
          <a:prstGeom prst="rect">
            <a:avLst/>
          </a:prstGeom>
          <a:noFill/>
        </p:spPr>
        <p:txBody>
          <a:bodyPr wrap="none" rtlCol="1">
            <a:spAutoFit/>
          </a:bodyPr>
          <a:lstStyle/>
          <a:p>
            <a:r>
              <a:rPr lang="en-US" sz="1200" dirty="0"/>
              <a:t>Install rupture disk (23), hold down ring (22) and hold down plug (21) onto seating dog (17).</a:t>
            </a:r>
            <a:endParaRPr lang="fa-IR" sz="1200" dirty="0"/>
          </a:p>
        </p:txBody>
      </p:sp>
    </p:spTree>
    <p:extLst>
      <p:ext uri="{BB962C8B-B14F-4D97-AF65-F5344CB8AC3E}">
        <p14:creationId xmlns:p14="http://schemas.microsoft.com/office/powerpoint/2010/main" val="1222368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5" descr="F:\OTS\misagh khakrand usb\sop\118APPLE\IMG_8298.JPG">
            <a:extLst>
              <a:ext uri="{FF2B5EF4-FFF2-40B4-BE49-F238E27FC236}">
                <a16:creationId xmlns:a16="http://schemas.microsoft.com/office/drawing/2014/main" id="{326D2FD9-9D3A-42EF-959C-9BA4BC4BF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1" y="2476509"/>
            <a:ext cx="4856158"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OTS\misagh khakrand usb\sop\118APPLE\IMG_8296.JPG">
            <a:extLst>
              <a:ext uri="{FF2B5EF4-FFF2-40B4-BE49-F238E27FC236}">
                <a16:creationId xmlns:a16="http://schemas.microsoft.com/office/drawing/2014/main" id="{9F09359A-2F63-49E6-808C-53E2F3EF4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789" y="2476509"/>
            <a:ext cx="4856158"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C1D72B76-193D-49F2-AFCE-158B2D613F32}"/>
              </a:ext>
            </a:extLst>
          </p:cNvPr>
          <p:cNvSpPr txBox="1"/>
          <p:nvPr/>
        </p:nvSpPr>
        <p:spPr>
          <a:xfrm>
            <a:off x="1043062" y="1572004"/>
            <a:ext cx="8610049" cy="276999"/>
          </a:xfrm>
          <a:prstGeom prst="rect">
            <a:avLst/>
          </a:prstGeom>
          <a:noFill/>
        </p:spPr>
        <p:txBody>
          <a:bodyPr wrap="none" rtlCol="1">
            <a:spAutoFit/>
          </a:bodyPr>
          <a:lstStyle/>
          <a:p>
            <a:r>
              <a:rPr lang="en-US" sz="1200" dirty="0"/>
              <a:t>Slide retaining ring (10) over the bottom end of dog housing (15) over thread and against shoulder by the shear screw holes.</a:t>
            </a:r>
            <a:endParaRPr lang="fa-IR" sz="1200" dirty="0"/>
          </a:p>
        </p:txBody>
      </p:sp>
    </p:spTree>
    <p:extLst>
      <p:ext uri="{BB962C8B-B14F-4D97-AF65-F5344CB8AC3E}">
        <p14:creationId xmlns:p14="http://schemas.microsoft.com/office/powerpoint/2010/main" val="2992358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5" descr="F:\OTS\misagh khakrand usb\sop\118APPLE\IMG_8301.JPG">
            <a:extLst>
              <a:ext uri="{FF2B5EF4-FFF2-40B4-BE49-F238E27FC236}">
                <a16:creationId xmlns:a16="http://schemas.microsoft.com/office/drawing/2014/main" id="{9FF406FF-088B-41D3-9B4F-A2D6450A4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1" y="2476509"/>
            <a:ext cx="4856158"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OTS\misagh khakrand usb\sop\118APPLE\IMG_8299.JPG">
            <a:extLst>
              <a:ext uri="{FF2B5EF4-FFF2-40B4-BE49-F238E27FC236}">
                <a16:creationId xmlns:a16="http://schemas.microsoft.com/office/drawing/2014/main" id="{815F6016-7D6B-4409-AC76-915F0B4E9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789" y="2476509"/>
            <a:ext cx="4856158"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1F592B14-743A-4700-9212-24685CC2652F}"/>
              </a:ext>
            </a:extLst>
          </p:cNvPr>
          <p:cNvSpPr txBox="1"/>
          <p:nvPr/>
        </p:nvSpPr>
        <p:spPr>
          <a:xfrm>
            <a:off x="1043062" y="1572004"/>
            <a:ext cx="3680816" cy="276999"/>
          </a:xfrm>
          <a:prstGeom prst="rect">
            <a:avLst/>
          </a:prstGeom>
          <a:noFill/>
        </p:spPr>
        <p:txBody>
          <a:bodyPr wrap="none" rtlCol="1">
            <a:spAutoFit/>
          </a:bodyPr>
          <a:lstStyle/>
          <a:p>
            <a:r>
              <a:rPr lang="en-US" sz="1200" dirty="0"/>
              <a:t>Make up adjusting ring (12) followed by O-ring (14).</a:t>
            </a:r>
            <a:endParaRPr lang="fa-IR" sz="1200" dirty="0"/>
          </a:p>
        </p:txBody>
      </p:sp>
    </p:spTree>
    <p:extLst>
      <p:ext uri="{BB962C8B-B14F-4D97-AF65-F5344CB8AC3E}">
        <p14:creationId xmlns:p14="http://schemas.microsoft.com/office/powerpoint/2010/main" val="3856695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5" descr="F:\OTS\misagh khakrand usb\sop\118APPLE\IMG_8284.JPG">
            <a:extLst>
              <a:ext uri="{FF2B5EF4-FFF2-40B4-BE49-F238E27FC236}">
                <a16:creationId xmlns:a16="http://schemas.microsoft.com/office/drawing/2014/main" id="{060F3615-9247-4DBC-A684-D2F95E6DC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1" y="2476509"/>
            <a:ext cx="4856158"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OTS\misagh khakrand usb\sop\118APPLE\IMG_8290.JPG">
            <a:extLst>
              <a:ext uri="{FF2B5EF4-FFF2-40B4-BE49-F238E27FC236}">
                <a16:creationId xmlns:a16="http://schemas.microsoft.com/office/drawing/2014/main" id="{BCF4104B-EFD5-46F5-99B7-4392E4ADD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789" y="2476509"/>
            <a:ext cx="4856158"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B4D0E251-3A09-4E06-BBBF-80970881DCAD}"/>
              </a:ext>
            </a:extLst>
          </p:cNvPr>
          <p:cNvSpPr txBox="1"/>
          <p:nvPr/>
        </p:nvSpPr>
        <p:spPr>
          <a:xfrm>
            <a:off x="1043062" y="1572004"/>
            <a:ext cx="6410729" cy="276999"/>
          </a:xfrm>
          <a:prstGeom prst="rect">
            <a:avLst/>
          </a:prstGeom>
          <a:noFill/>
        </p:spPr>
        <p:txBody>
          <a:bodyPr wrap="none" rtlCol="1">
            <a:spAutoFit/>
          </a:bodyPr>
          <a:lstStyle/>
          <a:p>
            <a:r>
              <a:rPr lang="en-US" sz="1200" dirty="0"/>
              <a:t>Snap compression spring (5) inside of collet (13) top and slide piston (4) inside of spring (5). </a:t>
            </a:r>
            <a:endParaRPr lang="fa-IR" sz="1200" dirty="0"/>
          </a:p>
        </p:txBody>
      </p:sp>
    </p:spTree>
    <p:extLst>
      <p:ext uri="{BB962C8B-B14F-4D97-AF65-F5344CB8AC3E}">
        <p14:creationId xmlns:p14="http://schemas.microsoft.com/office/powerpoint/2010/main" val="3588810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7" name="Picture 4" descr="F:\OTS\misagh khakrand usb\sop\118APPLE\IMG_8287.JPG">
            <a:extLst>
              <a:ext uri="{FF2B5EF4-FFF2-40B4-BE49-F238E27FC236}">
                <a16:creationId xmlns:a16="http://schemas.microsoft.com/office/drawing/2014/main" id="{BC017E4C-4DC8-44C7-ABD7-BD7C0F750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1" y="2476509"/>
            <a:ext cx="4856158"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21C7C44A-98C7-4C90-9EAF-F13E3B78EF2F}"/>
              </a:ext>
            </a:extLst>
          </p:cNvPr>
          <p:cNvSpPr txBox="1"/>
          <p:nvPr/>
        </p:nvSpPr>
        <p:spPr>
          <a:xfrm>
            <a:off x="1043062" y="1572004"/>
            <a:ext cx="3983783" cy="276999"/>
          </a:xfrm>
          <a:prstGeom prst="rect">
            <a:avLst/>
          </a:prstGeom>
          <a:noFill/>
        </p:spPr>
        <p:txBody>
          <a:bodyPr wrap="none" rtlCol="1">
            <a:spAutoFit/>
          </a:bodyPr>
          <a:lstStyle/>
          <a:p>
            <a:r>
              <a:rPr lang="en-US" sz="1200" dirty="0"/>
              <a:t>Slide collet sleeve (6) over the bottom of the collet (13).</a:t>
            </a:r>
            <a:endParaRPr lang="fa-IR" sz="1200" dirty="0"/>
          </a:p>
        </p:txBody>
      </p:sp>
      <p:pic>
        <p:nvPicPr>
          <p:cNvPr id="12" name="Picture 11" descr="F:\OTS\misagh khakrand usb\sop\118APPLE\IMG_8295.JPG">
            <a:extLst>
              <a:ext uri="{FF2B5EF4-FFF2-40B4-BE49-F238E27FC236}">
                <a16:creationId xmlns:a16="http://schemas.microsoft.com/office/drawing/2014/main" id="{B18F4542-16F5-4E3F-93F8-45657DBC58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791" y="2476509"/>
            <a:ext cx="4856158"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5438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AC3AFC-5765-415F-8384-7C6C32DF7730}"/>
              </a:ext>
            </a:extLst>
          </p:cNvPr>
          <p:cNvPicPr>
            <a:picLocks noChangeAspect="1"/>
          </p:cNvPicPr>
          <p:nvPr/>
        </p:nvPicPr>
        <p:blipFill>
          <a:blip r:embed="rId2"/>
          <a:stretch>
            <a:fillRect/>
          </a:stretch>
        </p:blipFill>
        <p:spPr>
          <a:xfrm>
            <a:off x="0" y="0"/>
            <a:ext cx="12191999" cy="1498878"/>
          </a:xfrm>
          <a:prstGeom prst="rect">
            <a:avLst/>
          </a:prstGeom>
        </p:spPr>
      </p:pic>
      <p:sp>
        <p:nvSpPr>
          <p:cNvPr id="7" name="Rectangle 1">
            <a:extLst>
              <a:ext uri="{FF2B5EF4-FFF2-40B4-BE49-F238E27FC236}">
                <a16:creationId xmlns:a16="http://schemas.microsoft.com/office/drawing/2014/main" id="{4BC890F9-BA65-46DA-BC81-47F9900A9AD8}"/>
              </a:ext>
            </a:extLst>
          </p:cNvPr>
          <p:cNvSpPr>
            <a:spLocks noChangeArrowheads="1"/>
          </p:cNvSpPr>
          <p:nvPr/>
        </p:nvSpPr>
        <p:spPr bwMode="auto">
          <a:xfrm>
            <a:off x="1754188" y="1498878"/>
            <a:ext cx="236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r>
              <a:rPr kumimoji="1" lang="en-US" altLang="en-US" sz="2400" b="1" dirty="0"/>
              <a:t>Introduction:</a:t>
            </a:r>
          </a:p>
        </p:txBody>
      </p:sp>
      <p:sp>
        <p:nvSpPr>
          <p:cNvPr id="8" name="Chevron 4">
            <a:extLst>
              <a:ext uri="{FF2B5EF4-FFF2-40B4-BE49-F238E27FC236}">
                <a16:creationId xmlns:a16="http://schemas.microsoft.com/office/drawing/2014/main" id="{69FA2D0B-4649-493E-B3CE-537191DF607C}"/>
              </a:ext>
            </a:extLst>
          </p:cNvPr>
          <p:cNvSpPr>
            <a:spLocks noChangeArrowheads="1"/>
          </p:cNvSpPr>
          <p:nvPr/>
        </p:nvSpPr>
        <p:spPr bwMode="auto">
          <a:xfrm>
            <a:off x="1601788" y="2060575"/>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extBox 1">
            <a:extLst>
              <a:ext uri="{FF2B5EF4-FFF2-40B4-BE49-F238E27FC236}">
                <a16:creationId xmlns:a16="http://schemas.microsoft.com/office/drawing/2014/main" id="{2E7E5243-6CCF-4443-AAD0-B1A9B0109597}"/>
              </a:ext>
            </a:extLst>
          </p:cNvPr>
          <p:cNvSpPr txBox="1"/>
          <p:nvPr/>
        </p:nvSpPr>
        <p:spPr>
          <a:xfrm>
            <a:off x="1906588" y="1963788"/>
            <a:ext cx="8304904" cy="1569660"/>
          </a:xfrm>
          <a:prstGeom prst="rect">
            <a:avLst/>
          </a:prstGeom>
          <a:noFill/>
        </p:spPr>
        <p:txBody>
          <a:bodyPr wrap="square" rtlCol="1">
            <a:spAutoFit/>
          </a:bodyPr>
          <a:lstStyle/>
          <a:p>
            <a:pPr algn="just"/>
            <a:r>
              <a:rPr lang="en-US" altLang="fa-IR" sz="1600" dirty="0"/>
              <a:t>The Universal Hydraulic Disconnect is ball-operated emergency release device designed to be run in a coil tubing application to provide a method of separating from tools below the disconnect . This disconnect  incorporates all features to withstand all forces  encountered during fishing and milling operation. The universal hydraulic disconnect has a high shock load strength , high tensile strength rotationally and has a shorter length when compared to other hydraulic disconnect .</a:t>
            </a:r>
            <a:endParaRPr lang="fa-IR" altLang="fa-IR" sz="1600" dirty="0"/>
          </a:p>
        </p:txBody>
      </p:sp>
    </p:spTree>
    <p:extLst>
      <p:ext uri="{BB962C8B-B14F-4D97-AF65-F5344CB8AC3E}">
        <p14:creationId xmlns:p14="http://schemas.microsoft.com/office/powerpoint/2010/main" val="1846687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7" name="Picture 4" descr="F:\OTS\misagh khakrand usb\sop\118APPLE\IMG_8294.JPG">
            <a:extLst>
              <a:ext uri="{FF2B5EF4-FFF2-40B4-BE49-F238E27FC236}">
                <a16:creationId xmlns:a16="http://schemas.microsoft.com/office/drawing/2014/main" id="{139D94B1-DE4A-4BBC-9680-BEE9DBF56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2" y="2476509"/>
            <a:ext cx="4856156"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F:\OTS\misagh khakrand usb\sop\118APPLE\IMG_8302.JPG">
            <a:extLst>
              <a:ext uri="{FF2B5EF4-FFF2-40B4-BE49-F238E27FC236}">
                <a16:creationId xmlns:a16="http://schemas.microsoft.com/office/drawing/2014/main" id="{6032B37D-3D1A-4D3C-8097-0E67F7563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662" y="2094909"/>
            <a:ext cx="3455894" cy="440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5899AF0C-6F46-41C7-8418-D3BA16C9CA9C}"/>
              </a:ext>
            </a:extLst>
          </p:cNvPr>
          <p:cNvSpPr txBox="1"/>
          <p:nvPr/>
        </p:nvSpPr>
        <p:spPr>
          <a:xfrm>
            <a:off x="1043062" y="1572004"/>
            <a:ext cx="10366492" cy="276999"/>
          </a:xfrm>
          <a:prstGeom prst="rect">
            <a:avLst/>
          </a:prstGeom>
          <a:noFill/>
        </p:spPr>
        <p:txBody>
          <a:bodyPr wrap="none" rtlCol="1">
            <a:spAutoFit/>
          </a:bodyPr>
          <a:lstStyle/>
          <a:p>
            <a:r>
              <a:rPr lang="en-US" sz="1200" dirty="0"/>
              <a:t>Slide the all-thread assembly tool thru the collet (13) and the piston (4). Tighten up on bottom of tool to compress the spring (5) inside of the collet (13).</a:t>
            </a:r>
            <a:endParaRPr lang="fa-IR" sz="1200" dirty="0"/>
          </a:p>
        </p:txBody>
      </p:sp>
    </p:spTree>
    <p:extLst>
      <p:ext uri="{BB962C8B-B14F-4D97-AF65-F5344CB8AC3E}">
        <p14:creationId xmlns:p14="http://schemas.microsoft.com/office/powerpoint/2010/main" val="2102474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7" name="Picture 4" descr="F:\OTS\misagh khakrand usb\sop\118APPLE\IMG_8294.JPG">
            <a:extLst>
              <a:ext uri="{FF2B5EF4-FFF2-40B4-BE49-F238E27FC236}">
                <a16:creationId xmlns:a16="http://schemas.microsoft.com/office/drawing/2014/main" id="{139D94B1-DE4A-4BBC-9680-BEE9DBF56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2" y="2476509"/>
            <a:ext cx="4856156"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5899AF0C-6F46-41C7-8418-D3BA16C9CA9C}"/>
              </a:ext>
            </a:extLst>
          </p:cNvPr>
          <p:cNvSpPr txBox="1"/>
          <p:nvPr/>
        </p:nvSpPr>
        <p:spPr>
          <a:xfrm>
            <a:off x="1043062" y="1572004"/>
            <a:ext cx="5056192" cy="276999"/>
          </a:xfrm>
          <a:prstGeom prst="rect">
            <a:avLst/>
          </a:prstGeom>
          <a:noFill/>
        </p:spPr>
        <p:txBody>
          <a:bodyPr wrap="none" rtlCol="1">
            <a:spAutoFit/>
          </a:bodyPr>
          <a:lstStyle/>
          <a:p>
            <a:r>
              <a:rPr lang="en-US" sz="1200" dirty="0"/>
              <a:t>Slide the all-thread assembly tool thru the collet (13) and the piston (4). </a:t>
            </a:r>
            <a:endParaRPr lang="fa-IR" sz="1200" dirty="0"/>
          </a:p>
        </p:txBody>
      </p:sp>
      <p:sp>
        <p:nvSpPr>
          <p:cNvPr id="13" name="TextBox 12">
            <a:extLst>
              <a:ext uri="{FF2B5EF4-FFF2-40B4-BE49-F238E27FC236}">
                <a16:creationId xmlns:a16="http://schemas.microsoft.com/office/drawing/2014/main" id="{17FD3586-B781-4AC2-A122-1D290DA060F4}"/>
              </a:ext>
            </a:extLst>
          </p:cNvPr>
          <p:cNvSpPr txBox="1"/>
          <p:nvPr/>
        </p:nvSpPr>
        <p:spPr>
          <a:xfrm>
            <a:off x="534520" y="6222439"/>
            <a:ext cx="10668428" cy="461665"/>
          </a:xfrm>
          <a:prstGeom prst="rect">
            <a:avLst/>
          </a:prstGeom>
          <a:noFill/>
        </p:spPr>
        <p:txBody>
          <a:bodyPr wrap="square" rtlCol="1">
            <a:spAutoFit/>
          </a:bodyPr>
          <a:lstStyle/>
          <a:p>
            <a:r>
              <a:rPr lang="en-US" sz="1200" b="1" dirty="0"/>
              <a:t>* Note: </a:t>
            </a:r>
            <a:r>
              <a:rPr lang="en-US" sz="1200" dirty="0"/>
              <a:t>do not over compress the spring (5) as this will result in damage to the spring. Stop when the collet fingers snap back down allowing the collet sleeve to slide over the top of the collet fingers.</a:t>
            </a:r>
            <a:endParaRPr lang="fa-IR" sz="1200" dirty="0"/>
          </a:p>
        </p:txBody>
      </p:sp>
    </p:spTree>
    <p:extLst>
      <p:ext uri="{BB962C8B-B14F-4D97-AF65-F5344CB8AC3E}">
        <p14:creationId xmlns:p14="http://schemas.microsoft.com/office/powerpoint/2010/main" val="4146669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4" descr="F:\OTS\misagh khakrand usb\sop\118APPLE\IMG_8305.JPG">
            <a:extLst>
              <a:ext uri="{FF2B5EF4-FFF2-40B4-BE49-F238E27FC236}">
                <a16:creationId xmlns:a16="http://schemas.microsoft.com/office/drawing/2014/main" id="{AA785C00-A0E6-434A-AEBE-9120AAD4C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2" y="2476509"/>
            <a:ext cx="4856156"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F:\OTS\misagh khakrand usb\sop\118APPLE\IMG_8310.JPG">
            <a:extLst>
              <a:ext uri="{FF2B5EF4-FFF2-40B4-BE49-F238E27FC236}">
                <a16:creationId xmlns:a16="http://schemas.microsoft.com/office/drawing/2014/main" id="{DC46C27C-89E0-4949-9789-A7C63CEB8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793" y="2476509"/>
            <a:ext cx="4856155"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ABABCD-3B95-4817-A703-D94634C2BCCD}"/>
              </a:ext>
            </a:extLst>
          </p:cNvPr>
          <p:cNvSpPr txBox="1"/>
          <p:nvPr/>
        </p:nvSpPr>
        <p:spPr>
          <a:xfrm>
            <a:off x="1043062" y="1572004"/>
            <a:ext cx="10159886" cy="461665"/>
          </a:xfrm>
          <a:prstGeom prst="rect">
            <a:avLst/>
          </a:prstGeom>
          <a:noFill/>
        </p:spPr>
        <p:txBody>
          <a:bodyPr wrap="square" rtlCol="1">
            <a:spAutoFit/>
          </a:bodyPr>
          <a:lstStyle/>
          <a:p>
            <a:r>
              <a:rPr lang="en-US" sz="1200" dirty="0"/>
              <a:t>Insert dogs (16) into lower end of dog housing (15) and push out through slots in the housing. Slide the bottom of the dog housing over the top end of the assembly tool until the adjusting ring (12) bumps the seating dog (17).</a:t>
            </a:r>
            <a:endParaRPr lang="fa-IR" sz="1200" dirty="0"/>
          </a:p>
        </p:txBody>
      </p:sp>
    </p:spTree>
    <p:extLst>
      <p:ext uri="{BB962C8B-B14F-4D97-AF65-F5344CB8AC3E}">
        <p14:creationId xmlns:p14="http://schemas.microsoft.com/office/powerpoint/2010/main" val="2312444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7" name="Picture 2" descr="F:\OTS\misagh khakrand usb\sop\118APPLE\IMG_8309.JPG">
            <a:extLst>
              <a:ext uri="{FF2B5EF4-FFF2-40B4-BE49-F238E27FC236}">
                <a16:creationId xmlns:a16="http://schemas.microsoft.com/office/drawing/2014/main" id="{94D239E1-063C-4DD5-8842-24E00B421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1" y="2476509"/>
            <a:ext cx="4856153"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F:\OTS\misagh khakrand usb\sop\118APPLE\IMG_8315.JPG">
            <a:extLst>
              <a:ext uri="{FF2B5EF4-FFF2-40B4-BE49-F238E27FC236}">
                <a16:creationId xmlns:a16="http://schemas.microsoft.com/office/drawing/2014/main" id="{377CFAC5-6E78-49A6-AE5C-34CAE9126AF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6346796" y="2476509"/>
            <a:ext cx="4856153" cy="3639600"/>
          </a:xfrm>
          <a:noFill/>
        </p:spPr>
      </p:pic>
    </p:spTree>
    <p:extLst>
      <p:ext uri="{BB962C8B-B14F-4D97-AF65-F5344CB8AC3E}">
        <p14:creationId xmlns:p14="http://schemas.microsoft.com/office/powerpoint/2010/main" val="2114671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2" descr="F:\OTS\misagh khakrand usb\sop\118APPLE\IMG_8316.JPG">
            <a:extLst>
              <a:ext uri="{FF2B5EF4-FFF2-40B4-BE49-F238E27FC236}">
                <a16:creationId xmlns:a16="http://schemas.microsoft.com/office/drawing/2014/main" id="{A1ABE66E-75BA-467C-B796-D65D101BF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1" y="2476509"/>
            <a:ext cx="4856151"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F:\OTS\misagh khakrand usb\sop\118APPLE\IMG_8319.JPG">
            <a:extLst>
              <a:ext uri="{FF2B5EF4-FFF2-40B4-BE49-F238E27FC236}">
                <a16:creationId xmlns:a16="http://schemas.microsoft.com/office/drawing/2014/main" id="{1873D0F6-DFC9-4FFE-AEC6-F7D47D177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798" y="2476509"/>
            <a:ext cx="4856151"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21793424-BE20-452B-945D-1C15453656E4}"/>
              </a:ext>
            </a:extLst>
          </p:cNvPr>
          <p:cNvSpPr txBox="1"/>
          <p:nvPr/>
        </p:nvSpPr>
        <p:spPr>
          <a:xfrm>
            <a:off x="1043062" y="1572004"/>
            <a:ext cx="10159886" cy="276999"/>
          </a:xfrm>
          <a:prstGeom prst="rect">
            <a:avLst/>
          </a:prstGeom>
          <a:noFill/>
        </p:spPr>
        <p:txBody>
          <a:bodyPr wrap="square" rtlCol="1">
            <a:spAutoFit/>
          </a:bodyPr>
          <a:lstStyle/>
          <a:p>
            <a:r>
              <a:rPr lang="en-US" sz="1200" dirty="0"/>
              <a:t>Slide the top sub (1) over the piston (4) and collet (13) until the top shoulders on the collet sleeve (6).</a:t>
            </a:r>
            <a:endParaRPr lang="fa-IR" sz="1200" dirty="0"/>
          </a:p>
        </p:txBody>
      </p:sp>
    </p:spTree>
    <p:extLst>
      <p:ext uri="{BB962C8B-B14F-4D97-AF65-F5344CB8AC3E}">
        <p14:creationId xmlns:p14="http://schemas.microsoft.com/office/powerpoint/2010/main" val="411415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C52280-68B8-4C41-95A8-2702349E8FEF}"/>
              </a:ext>
            </a:extLst>
          </p:cNvPr>
          <p:cNvPicPr>
            <a:picLocks noChangeAspect="1"/>
          </p:cNvPicPr>
          <p:nvPr/>
        </p:nvPicPr>
        <p:blipFill>
          <a:blip r:embed="rId2"/>
          <a:stretch>
            <a:fillRect/>
          </a:stretch>
        </p:blipFill>
        <p:spPr>
          <a:xfrm>
            <a:off x="0" y="0"/>
            <a:ext cx="12191999" cy="1498878"/>
          </a:xfrm>
          <a:prstGeom prst="rect">
            <a:avLst/>
          </a:prstGeom>
        </p:spPr>
      </p:pic>
      <p:sp>
        <p:nvSpPr>
          <p:cNvPr id="8" name="TextBox 7">
            <a:extLst>
              <a:ext uri="{FF2B5EF4-FFF2-40B4-BE49-F238E27FC236}">
                <a16:creationId xmlns:a16="http://schemas.microsoft.com/office/drawing/2014/main" id="{5C3455CA-B2B0-440F-A9E0-8D8A08573DE5}"/>
              </a:ext>
            </a:extLst>
          </p:cNvPr>
          <p:cNvSpPr txBox="1"/>
          <p:nvPr/>
        </p:nvSpPr>
        <p:spPr>
          <a:xfrm>
            <a:off x="534520" y="4065477"/>
            <a:ext cx="407484" cy="461665"/>
          </a:xfrm>
          <a:prstGeom prst="rect">
            <a:avLst/>
          </a:prstGeom>
          <a:noFill/>
        </p:spPr>
        <p:txBody>
          <a:bodyPr wrap="none" rtlCol="1">
            <a:spAutoFit/>
          </a:bodyPr>
          <a:lstStyle/>
          <a:p>
            <a:r>
              <a:rPr lang="en-US" sz="2400" b="1" dirty="0"/>
              <a:t>A</a:t>
            </a:r>
            <a:endParaRPr lang="fa-IR" sz="2400" b="1" dirty="0"/>
          </a:p>
        </p:txBody>
      </p:sp>
      <p:sp>
        <p:nvSpPr>
          <p:cNvPr id="9" name="TextBox 8">
            <a:extLst>
              <a:ext uri="{FF2B5EF4-FFF2-40B4-BE49-F238E27FC236}">
                <a16:creationId xmlns:a16="http://schemas.microsoft.com/office/drawing/2014/main" id="{56B5341A-0173-4F7D-B245-B59F22BEDE91}"/>
              </a:ext>
            </a:extLst>
          </p:cNvPr>
          <p:cNvSpPr txBox="1"/>
          <p:nvPr/>
        </p:nvSpPr>
        <p:spPr>
          <a:xfrm>
            <a:off x="5892257" y="4065477"/>
            <a:ext cx="407484" cy="461665"/>
          </a:xfrm>
          <a:prstGeom prst="rect">
            <a:avLst/>
          </a:prstGeom>
          <a:noFill/>
        </p:spPr>
        <p:txBody>
          <a:bodyPr wrap="none" rtlCol="1">
            <a:spAutoFit/>
          </a:bodyPr>
          <a:lstStyle/>
          <a:p>
            <a:r>
              <a:rPr lang="en-US" sz="2400" b="1" dirty="0"/>
              <a:t>B</a:t>
            </a:r>
            <a:endParaRPr lang="fa-IR" sz="2400" b="1" dirty="0"/>
          </a:p>
        </p:txBody>
      </p:sp>
      <p:sp>
        <p:nvSpPr>
          <p:cNvPr id="10" name="Chevron 6">
            <a:extLst>
              <a:ext uri="{FF2B5EF4-FFF2-40B4-BE49-F238E27FC236}">
                <a16:creationId xmlns:a16="http://schemas.microsoft.com/office/drawing/2014/main" id="{CA3A6DA5-D305-42BF-8DD7-9BE42372D425}"/>
              </a:ext>
            </a:extLst>
          </p:cNvPr>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6" name="Picture 3" descr="F:\OTS\misagh khakrand usb\sop\118APPLE\IMG_8323.JPG">
            <a:extLst>
              <a:ext uri="{FF2B5EF4-FFF2-40B4-BE49-F238E27FC236}">
                <a16:creationId xmlns:a16="http://schemas.microsoft.com/office/drawing/2014/main" id="{245A3745-BC46-41E9-8293-4B46EF0E9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50" y="2476509"/>
            <a:ext cx="4856149"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F:\OTS\misagh khakrand usb\sop\118APPLE\IMG_8322.JPG">
            <a:extLst>
              <a:ext uri="{FF2B5EF4-FFF2-40B4-BE49-F238E27FC236}">
                <a16:creationId xmlns:a16="http://schemas.microsoft.com/office/drawing/2014/main" id="{4941C28B-B3B7-4B53-ADC4-6560B80AD6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02" y="2476509"/>
            <a:ext cx="4856148" cy="363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D0345BD-4812-47AC-A740-9315E3F71A62}"/>
              </a:ext>
            </a:extLst>
          </p:cNvPr>
          <p:cNvSpPr txBox="1"/>
          <p:nvPr/>
        </p:nvSpPr>
        <p:spPr>
          <a:xfrm>
            <a:off x="1043062" y="1572195"/>
            <a:ext cx="10159888" cy="461665"/>
          </a:xfrm>
          <a:prstGeom prst="rect">
            <a:avLst/>
          </a:prstGeom>
          <a:noFill/>
        </p:spPr>
        <p:txBody>
          <a:bodyPr wrap="square" rtlCol="1">
            <a:spAutoFit/>
          </a:bodyPr>
          <a:lstStyle/>
          <a:p>
            <a:r>
              <a:rPr lang="en-US" sz="1200" dirty="0"/>
              <a:t>Slide this assembly into the dog housing (15) and push the assembly tool out of the seating dog (17). Make up the top sub (1) to the dog housing (15). Insert shear screws (9) into the dog housing.</a:t>
            </a:r>
            <a:endParaRPr lang="fa-IR" sz="1200" dirty="0"/>
          </a:p>
        </p:txBody>
      </p:sp>
    </p:spTree>
    <p:extLst>
      <p:ext uri="{BB962C8B-B14F-4D97-AF65-F5344CB8AC3E}">
        <p14:creationId xmlns:p14="http://schemas.microsoft.com/office/powerpoint/2010/main" val="3699585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48DEA7-3AB9-43D0-AB6A-F3495915B757}"/>
              </a:ext>
            </a:extLst>
          </p:cNvPr>
          <p:cNvPicPr>
            <a:picLocks noChangeAspect="1"/>
          </p:cNvPicPr>
          <p:nvPr/>
        </p:nvPicPr>
        <p:blipFill>
          <a:blip r:embed="rId2"/>
          <a:stretch>
            <a:fillRect/>
          </a:stretch>
        </p:blipFill>
        <p:spPr>
          <a:xfrm>
            <a:off x="0" y="0"/>
            <a:ext cx="12191999" cy="1498878"/>
          </a:xfrm>
          <a:prstGeom prst="rect">
            <a:avLst/>
          </a:prstGeom>
        </p:spPr>
      </p:pic>
      <p:sp>
        <p:nvSpPr>
          <p:cNvPr id="2" name="Rectangle 1">
            <a:extLst>
              <a:ext uri="{FF2B5EF4-FFF2-40B4-BE49-F238E27FC236}">
                <a16:creationId xmlns:a16="http://schemas.microsoft.com/office/drawing/2014/main" id="{30A43A93-CEEA-4A55-8390-0345A339646A}"/>
              </a:ext>
            </a:extLst>
          </p:cNvPr>
          <p:cNvSpPr/>
          <p:nvPr/>
        </p:nvSpPr>
        <p:spPr>
          <a:xfrm>
            <a:off x="4417430" y="3429000"/>
            <a:ext cx="3357137" cy="830997"/>
          </a:xfrm>
          <a:prstGeom prst="rect">
            <a:avLst/>
          </a:prstGeom>
        </p:spPr>
        <p:txBody>
          <a:bodyPr wrap="none">
            <a:spAutoFit/>
          </a:bodyPr>
          <a:lstStyle/>
          <a:p>
            <a:r>
              <a:rPr lang="en-US" sz="4800" b="1" dirty="0"/>
              <a:t>Well Done!</a:t>
            </a:r>
          </a:p>
        </p:txBody>
      </p:sp>
    </p:spTree>
    <p:extLst>
      <p:ext uri="{BB962C8B-B14F-4D97-AF65-F5344CB8AC3E}">
        <p14:creationId xmlns:p14="http://schemas.microsoft.com/office/powerpoint/2010/main" val="1845607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A96C7-0B06-4A01-A054-9F308C96D074}"/>
              </a:ext>
            </a:extLst>
          </p:cNvPr>
          <p:cNvPicPr>
            <a:picLocks noChangeAspect="1"/>
          </p:cNvPicPr>
          <p:nvPr/>
        </p:nvPicPr>
        <p:blipFill>
          <a:blip r:embed="rId2"/>
          <a:stretch>
            <a:fillRect/>
          </a:stretch>
        </p:blipFill>
        <p:spPr>
          <a:xfrm>
            <a:off x="0" y="0"/>
            <a:ext cx="12191999" cy="1498878"/>
          </a:xfrm>
          <a:prstGeom prst="rect">
            <a:avLst/>
          </a:prstGeom>
        </p:spPr>
      </p:pic>
      <p:sp>
        <p:nvSpPr>
          <p:cNvPr id="3" name="TextBox 2">
            <a:extLst>
              <a:ext uri="{FF2B5EF4-FFF2-40B4-BE49-F238E27FC236}">
                <a16:creationId xmlns:a16="http://schemas.microsoft.com/office/drawing/2014/main" id="{AC1EA043-4C02-4D51-87EF-1D0BE4E833A2}"/>
              </a:ext>
            </a:extLst>
          </p:cNvPr>
          <p:cNvSpPr txBox="1"/>
          <p:nvPr/>
        </p:nvSpPr>
        <p:spPr>
          <a:xfrm>
            <a:off x="1753492" y="1516826"/>
            <a:ext cx="5948980" cy="2246769"/>
          </a:xfrm>
          <a:prstGeom prst="rect">
            <a:avLst/>
          </a:prstGeom>
          <a:noFill/>
        </p:spPr>
        <p:txBody>
          <a:bodyPr wrap="square" rtlCol="1">
            <a:spAutoFit/>
          </a:bodyPr>
          <a:lstStyle/>
          <a:p>
            <a:pPr algn="just"/>
            <a:r>
              <a:rPr lang="en-US" sz="2400" b="1" dirty="0"/>
              <a:t>Features and Benefits:</a:t>
            </a:r>
          </a:p>
          <a:p>
            <a:pPr algn="just"/>
            <a:endParaRPr lang="en-US" sz="1400" b="1" dirty="0"/>
          </a:p>
          <a:p>
            <a:pPr algn="just"/>
            <a:endParaRPr lang="en-US" sz="1400" b="1" dirty="0"/>
          </a:p>
          <a:p>
            <a:pPr marL="285750" indent="-285750" algn="just">
              <a:buFont typeface="Arial" panose="020B0604020202020204" pitchFamily="34" charset="0"/>
              <a:buChar char="•"/>
            </a:pPr>
            <a:r>
              <a:rPr lang="en-US" sz="1400" dirty="0"/>
              <a:t>Able to withstand any jarring and impacting operation</a:t>
            </a:r>
          </a:p>
          <a:p>
            <a:pPr marL="285750" indent="-285750" algn="just">
              <a:buFont typeface="Arial" panose="020B0604020202020204" pitchFamily="34" charset="0"/>
              <a:buChar char="•"/>
            </a:pPr>
            <a:r>
              <a:rPr lang="en-US" sz="1400" dirty="0"/>
              <a:t>Debris barrier system</a:t>
            </a:r>
          </a:p>
          <a:p>
            <a:pPr marL="285750" indent="-285750" algn="just">
              <a:buFont typeface="Arial" panose="020B0604020202020204" pitchFamily="34" charset="0"/>
              <a:buChar char="•"/>
            </a:pPr>
            <a:r>
              <a:rPr lang="en-US" sz="1400" dirty="0"/>
              <a:t>Unique locking mechanisms with adjusting ring</a:t>
            </a:r>
          </a:p>
          <a:p>
            <a:pPr marL="285750" indent="-285750" algn="just">
              <a:buFont typeface="Arial" panose="020B0604020202020204" pitchFamily="34" charset="0"/>
              <a:buChar char="•"/>
            </a:pPr>
            <a:r>
              <a:rPr lang="en-US" sz="1400" dirty="0"/>
              <a:t>Rotationally locked for downhole motor and torque applications</a:t>
            </a:r>
          </a:p>
          <a:p>
            <a:pPr marL="285750" indent="-285750" algn="just">
              <a:buFont typeface="Arial" panose="020B0604020202020204" pitchFamily="34" charset="0"/>
              <a:buChar char="•"/>
            </a:pPr>
            <a:r>
              <a:rPr lang="en-US" sz="1400" dirty="0"/>
              <a:t>Available torque through feature available for fishing operations</a:t>
            </a:r>
          </a:p>
          <a:p>
            <a:pPr marL="285750" indent="-285750" algn="just">
              <a:buFont typeface="Arial" panose="020B0604020202020204" pitchFamily="34" charset="0"/>
              <a:buChar char="•"/>
            </a:pPr>
            <a:r>
              <a:rPr lang="en-US" sz="1400" dirty="0"/>
              <a:t>Circulations ports for flowing through disconnected tool</a:t>
            </a:r>
            <a:endParaRPr lang="fa-IR" sz="1400" dirty="0"/>
          </a:p>
        </p:txBody>
      </p:sp>
    </p:spTree>
    <p:extLst>
      <p:ext uri="{BB962C8B-B14F-4D97-AF65-F5344CB8AC3E}">
        <p14:creationId xmlns:p14="http://schemas.microsoft.com/office/powerpoint/2010/main" val="516999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AAEC41-EB54-4876-AC65-48C6B4085D3C}"/>
              </a:ext>
            </a:extLst>
          </p:cNvPr>
          <p:cNvPicPr>
            <a:picLocks noChangeAspect="1"/>
          </p:cNvPicPr>
          <p:nvPr/>
        </p:nvPicPr>
        <p:blipFill>
          <a:blip r:embed="rId2"/>
          <a:stretch>
            <a:fillRect/>
          </a:stretch>
        </p:blipFill>
        <p:spPr>
          <a:xfrm>
            <a:off x="0" y="0"/>
            <a:ext cx="12191999" cy="1498878"/>
          </a:xfrm>
          <a:prstGeom prst="rect">
            <a:avLst/>
          </a:prstGeom>
        </p:spPr>
      </p:pic>
      <p:pic>
        <p:nvPicPr>
          <p:cNvPr id="3" name="Picture 2">
            <a:extLst>
              <a:ext uri="{FF2B5EF4-FFF2-40B4-BE49-F238E27FC236}">
                <a16:creationId xmlns:a16="http://schemas.microsoft.com/office/drawing/2014/main" id="{6F14EA94-D4B8-40C3-978C-E7113FEA1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267" y="1511112"/>
            <a:ext cx="8993464" cy="5346888"/>
          </a:xfrm>
          <a:prstGeom prst="rect">
            <a:avLst/>
          </a:prstGeom>
        </p:spPr>
      </p:pic>
    </p:spTree>
    <p:extLst>
      <p:ext uri="{BB962C8B-B14F-4D97-AF65-F5344CB8AC3E}">
        <p14:creationId xmlns:p14="http://schemas.microsoft.com/office/powerpoint/2010/main" val="2857100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A96C7-0B06-4A01-A054-9F308C96D074}"/>
              </a:ext>
            </a:extLst>
          </p:cNvPr>
          <p:cNvPicPr>
            <a:picLocks noChangeAspect="1"/>
          </p:cNvPicPr>
          <p:nvPr/>
        </p:nvPicPr>
        <p:blipFill>
          <a:blip r:embed="rId2"/>
          <a:stretch>
            <a:fillRect/>
          </a:stretch>
        </p:blipFill>
        <p:spPr>
          <a:xfrm>
            <a:off x="0" y="0"/>
            <a:ext cx="12191999" cy="1498878"/>
          </a:xfrm>
          <a:prstGeom prst="rect">
            <a:avLst/>
          </a:prstGeom>
        </p:spPr>
      </p:pic>
      <p:pic>
        <p:nvPicPr>
          <p:cNvPr id="3" name="Picture 2">
            <a:extLst>
              <a:ext uri="{FF2B5EF4-FFF2-40B4-BE49-F238E27FC236}">
                <a16:creationId xmlns:a16="http://schemas.microsoft.com/office/drawing/2014/main" id="{C93284DA-7BC9-4E91-92E7-D74C26833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188" y="2601380"/>
            <a:ext cx="9465624" cy="3181071"/>
          </a:xfrm>
          <a:prstGeom prst="rect">
            <a:avLst/>
          </a:prstGeom>
        </p:spPr>
      </p:pic>
    </p:spTree>
    <p:extLst>
      <p:ext uri="{BB962C8B-B14F-4D97-AF65-F5344CB8AC3E}">
        <p14:creationId xmlns:p14="http://schemas.microsoft.com/office/powerpoint/2010/main" val="1103168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A96C7-0B06-4A01-A054-9F308C96D074}"/>
              </a:ext>
            </a:extLst>
          </p:cNvPr>
          <p:cNvPicPr>
            <a:picLocks noChangeAspect="1"/>
          </p:cNvPicPr>
          <p:nvPr/>
        </p:nvPicPr>
        <p:blipFill>
          <a:blip r:embed="rId2"/>
          <a:stretch>
            <a:fillRect/>
          </a:stretch>
        </p:blipFill>
        <p:spPr>
          <a:xfrm>
            <a:off x="0" y="0"/>
            <a:ext cx="12191999" cy="1498878"/>
          </a:xfrm>
          <a:prstGeom prst="rect">
            <a:avLst/>
          </a:prstGeom>
        </p:spPr>
      </p:pic>
      <p:pic>
        <p:nvPicPr>
          <p:cNvPr id="5" name="Picture 4">
            <a:extLst>
              <a:ext uri="{FF2B5EF4-FFF2-40B4-BE49-F238E27FC236}">
                <a16:creationId xmlns:a16="http://schemas.microsoft.com/office/drawing/2014/main" id="{E7CFAA32-8784-4D09-BDA1-948E6F14C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 y="2096497"/>
            <a:ext cx="10915650" cy="4238625"/>
          </a:xfrm>
          <a:prstGeom prst="rect">
            <a:avLst/>
          </a:prstGeom>
        </p:spPr>
      </p:pic>
    </p:spTree>
    <p:extLst>
      <p:ext uri="{BB962C8B-B14F-4D97-AF65-F5344CB8AC3E}">
        <p14:creationId xmlns:p14="http://schemas.microsoft.com/office/powerpoint/2010/main" val="602497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A96C7-0B06-4A01-A054-9F308C96D074}"/>
              </a:ext>
            </a:extLst>
          </p:cNvPr>
          <p:cNvPicPr>
            <a:picLocks noChangeAspect="1"/>
          </p:cNvPicPr>
          <p:nvPr/>
        </p:nvPicPr>
        <p:blipFill>
          <a:blip r:embed="rId2"/>
          <a:stretch>
            <a:fillRect/>
          </a:stretch>
        </p:blipFill>
        <p:spPr>
          <a:xfrm>
            <a:off x="0" y="0"/>
            <a:ext cx="12191999" cy="1498878"/>
          </a:xfrm>
          <a:prstGeom prst="rect">
            <a:avLst/>
          </a:prstGeom>
        </p:spPr>
      </p:pic>
      <p:pic>
        <p:nvPicPr>
          <p:cNvPr id="4" name="Picture 3">
            <a:extLst>
              <a:ext uri="{FF2B5EF4-FFF2-40B4-BE49-F238E27FC236}">
                <a16:creationId xmlns:a16="http://schemas.microsoft.com/office/drawing/2014/main" id="{B6A51F0D-9615-4881-8C3D-27F194E3E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24" y="2747741"/>
            <a:ext cx="7753350" cy="2638425"/>
          </a:xfrm>
          <a:prstGeom prst="rect">
            <a:avLst/>
          </a:prstGeom>
        </p:spPr>
      </p:pic>
    </p:spTree>
    <p:extLst>
      <p:ext uri="{BB962C8B-B14F-4D97-AF65-F5344CB8AC3E}">
        <p14:creationId xmlns:p14="http://schemas.microsoft.com/office/powerpoint/2010/main" val="2322152655"/>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100" b="1" dirty="0" smtClean="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1185</Words>
  <Application>Microsoft Office PowerPoint</Application>
  <PresentationFormat>Widescreen</PresentationFormat>
  <Paragraphs>299</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Wingdings</vt:lpstr>
      <vt:lpstr>方正黑体简体</vt:lpstr>
      <vt:lpstr>默认设计模板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Jalal</dc:creator>
  <cp:lastModifiedBy>Jalal Alali</cp:lastModifiedBy>
  <cp:revision>176</cp:revision>
  <dcterms:created xsi:type="dcterms:W3CDTF">2017-02-26T15:05:12Z</dcterms:created>
  <dcterms:modified xsi:type="dcterms:W3CDTF">2024-02-05T13:13:50Z</dcterms:modified>
</cp:coreProperties>
</file>